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7"/>
  </p:notesMasterIdLst>
  <p:sldIdLst>
    <p:sldId id="285" r:id="rId2"/>
    <p:sldId id="367" r:id="rId3"/>
    <p:sldId id="368" r:id="rId4"/>
    <p:sldId id="369" r:id="rId5"/>
    <p:sldId id="370" r:id="rId6"/>
    <p:sldId id="371" r:id="rId7"/>
    <p:sldId id="372" r:id="rId8"/>
    <p:sldId id="373" r:id="rId9"/>
    <p:sldId id="374" r:id="rId10"/>
    <p:sldId id="375" r:id="rId11"/>
    <p:sldId id="376" r:id="rId12"/>
    <p:sldId id="377" r:id="rId13"/>
    <p:sldId id="378" r:id="rId14"/>
    <p:sldId id="379" r:id="rId15"/>
    <p:sldId id="380" r:id="rId16"/>
    <p:sldId id="381" r:id="rId17"/>
    <p:sldId id="382" r:id="rId18"/>
    <p:sldId id="383" r:id="rId19"/>
    <p:sldId id="384" r:id="rId20"/>
    <p:sldId id="385" r:id="rId21"/>
    <p:sldId id="386" r:id="rId22"/>
    <p:sldId id="387" r:id="rId23"/>
    <p:sldId id="388" r:id="rId24"/>
    <p:sldId id="256" r:id="rId25"/>
    <p:sldId id="257" r:id="rId26"/>
    <p:sldId id="327" r:id="rId27"/>
    <p:sldId id="328" r:id="rId28"/>
    <p:sldId id="329" r:id="rId29"/>
    <p:sldId id="330" r:id="rId30"/>
    <p:sldId id="331" r:id="rId31"/>
    <p:sldId id="332" r:id="rId32"/>
    <p:sldId id="333" r:id="rId33"/>
    <p:sldId id="334" r:id="rId34"/>
    <p:sldId id="335" r:id="rId35"/>
    <p:sldId id="336" r:id="rId36"/>
    <p:sldId id="337" r:id="rId37"/>
    <p:sldId id="287" r:id="rId38"/>
    <p:sldId id="288" r:id="rId39"/>
    <p:sldId id="289" r:id="rId40"/>
    <p:sldId id="290" r:id="rId41"/>
    <p:sldId id="291" r:id="rId42"/>
    <p:sldId id="292" r:id="rId43"/>
    <p:sldId id="310" r:id="rId44"/>
    <p:sldId id="311" r:id="rId45"/>
    <p:sldId id="312" r:id="rId46"/>
    <p:sldId id="313" r:id="rId47"/>
    <p:sldId id="314" r:id="rId48"/>
    <p:sldId id="315" r:id="rId49"/>
    <p:sldId id="316" r:id="rId50"/>
    <p:sldId id="317" r:id="rId51"/>
    <p:sldId id="318" r:id="rId52"/>
    <p:sldId id="319" r:id="rId53"/>
    <p:sldId id="320" r:id="rId54"/>
    <p:sldId id="321" r:id="rId55"/>
    <p:sldId id="322" r:id="rId56"/>
    <p:sldId id="323" r:id="rId57"/>
    <p:sldId id="324" r:id="rId58"/>
    <p:sldId id="325" r:id="rId59"/>
    <p:sldId id="326" r:id="rId60"/>
    <p:sldId id="293" r:id="rId61"/>
    <p:sldId id="338" r:id="rId62"/>
    <p:sldId id="339" r:id="rId63"/>
    <p:sldId id="340" r:id="rId64"/>
    <p:sldId id="341" r:id="rId65"/>
    <p:sldId id="342" r:id="rId66"/>
    <p:sldId id="345" r:id="rId67"/>
    <p:sldId id="346" r:id="rId68"/>
    <p:sldId id="347" r:id="rId69"/>
    <p:sldId id="348" r:id="rId70"/>
    <p:sldId id="349" r:id="rId71"/>
    <p:sldId id="350" r:id="rId72"/>
    <p:sldId id="351" r:id="rId73"/>
    <p:sldId id="352" r:id="rId74"/>
    <p:sldId id="353" r:id="rId75"/>
    <p:sldId id="354" r:id="rId76"/>
    <p:sldId id="355" r:id="rId77"/>
    <p:sldId id="356" r:id="rId78"/>
    <p:sldId id="357" r:id="rId79"/>
    <p:sldId id="358" r:id="rId80"/>
    <p:sldId id="359" r:id="rId81"/>
    <p:sldId id="360" r:id="rId82"/>
    <p:sldId id="361" r:id="rId83"/>
    <p:sldId id="362" r:id="rId84"/>
    <p:sldId id="363" r:id="rId85"/>
    <p:sldId id="364" r:id="rId86"/>
    <p:sldId id="365" r:id="rId87"/>
    <p:sldId id="366" r:id="rId88"/>
    <p:sldId id="294" r:id="rId89"/>
    <p:sldId id="295" r:id="rId90"/>
    <p:sldId id="296" r:id="rId91"/>
    <p:sldId id="297" r:id="rId92"/>
    <p:sldId id="298" r:id="rId93"/>
    <p:sldId id="299" r:id="rId94"/>
    <p:sldId id="300" r:id="rId95"/>
    <p:sldId id="301" r:id="rId96"/>
    <p:sldId id="302" r:id="rId97"/>
    <p:sldId id="303" r:id="rId98"/>
    <p:sldId id="304" r:id="rId99"/>
    <p:sldId id="305" r:id="rId100"/>
    <p:sldId id="306" r:id="rId101"/>
    <p:sldId id="307" r:id="rId102"/>
    <p:sldId id="308" r:id="rId103"/>
    <p:sldId id="309" r:id="rId104"/>
    <p:sldId id="282" r:id="rId105"/>
    <p:sldId id="286"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0" d="100"/>
          <a:sy n="80" d="100"/>
        </p:scale>
        <p:origin x="354" y="96"/>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F48C5A-3433-45C2-BAFA-BC1295F01582}" type="datetimeFigureOut">
              <a:rPr lang="en-IN" smtClean="0"/>
              <a:t>27-03-2022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CD36A7-EBDB-496E-82DF-4601E0FD6C8D}" type="slidenum">
              <a:rPr lang="en-IN" smtClean="0"/>
              <a:t>‹#›</a:t>
            </a:fld>
            <a:endParaRPr lang="en-IN"/>
          </a:p>
        </p:txBody>
      </p:sp>
    </p:spTree>
    <p:extLst>
      <p:ext uri="{BB962C8B-B14F-4D97-AF65-F5344CB8AC3E}">
        <p14:creationId xmlns:p14="http://schemas.microsoft.com/office/powerpoint/2010/main" val="2054835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p:cNvSpPr txBox="1">
            <a:spLocks noGrp="1"/>
          </p:cNvSpPr>
          <p:nvPr>
            <p:ph type="body" idx="1"/>
          </p:nvPr>
        </p:nvSpPr>
        <p:spPr>
          <a:xfrm>
            <a:off x="685800" y="4343400"/>
            <a:ext cx="5486400" cy="4114800"/>
          </a:xfrm>
          <a:prstGeom prst="rect">
            <a:avLst/>
          </a:prstGeom>
        </p:spPr>
        <p:txBody>
          <a:bodyPr spcFirstLastPara="1" wrap="square" lIns="91422" tIns="91422" rIns="91422" bIns="91422" anchor="t" anchorCtr="0">
            <a:noAutofit/>
          </a:bodyPr>
          <a:lstStyle/>
          <a:p>
            <a:endParaRPr dirty="0"/>
          </a:p>
        </p:txBody>
      </p:sp>
    </p:spTree>
    <p:extLst>
      <p:ext uri="{BB962C8B-B14F-4D97-AF65-F5344CB8AC3E}">
        <p14:creationId xmlns:p14="http://schemas.microsoft.com/office/powerpoint/2010/main" val="3491878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p:cNvSpPr txBox="1">
            <a:spLocks noGrp="1"/>
          </p:cNvSpPr>
          <p:nvPr>
            <p:ph type="body" idx="1"/>
          </p:nvPr>
        </p:nvSpPr>
        <p:spPr>
          <a:xfrm>
            <a:off x="685800" y="4343400"/>
            <a:ext cx="5486400" cy="4114800"/>
          </a:xfrm>
          <a:prstGeom prst="rect">
            <a:avLst/>
          </a:prstGeom>
        </p:spPr>
        <p:txBody>
          <a:bodyPr spcFirstLastPara="1" wrap="square" lIns="91422" tIns="91422" rIns="91422" bIns="91422" anchor="t" anchorCtr="0">
            <a:noAutofit/>
          </a:bodyPr>
          <a:lstStyle/>
          <a:p>
            <a:endParaRPr dirty="0"/>
          </a:p>
        </p:txBody>
      </p:sp>
    </p:spTree>
    <p:extLst>
      <p:ext uri="{BB962C8B-B14F-4D97-AF65-F5344CB8AC3E}">
        <p14:creationId xmlns:p14="http://schemas.microsoft.com/office/powerpoint/2010/main" val="4075047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e79ec7e031_0_10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e79ec7e031_0_1024:notes"/>
          <p:cNvSpPr txBox="1">
            <a:spLocks noGrp="1"/>
          </p:cNvSpPr>
          <p:nvPr>
            <p:ph type="body" idx="1"/>
          </p:nvPr>
        </p:nvSpPr>
        <p:spPr>
          <a:xfrm>
            <a:off x="685800" y="4343400"/>
            <a:ext cx="5486400" cy="4114800"/>
          </a:xfrm>
          <a:prstGeom prst="rect">
            <a:avLst/>
          </a:prstGeom>
        </p:spPr>
        <p:txBody>
          <a:bodyPr spcFirstLastPara="1" wrap="square" lIns="91422" tIns="91422" rIns="91422" bIns="91422" anchor="t" anchorCtr="0">
            <a:noAutofit/>
          </a:bodyPr>
          <a:lstStyle/>
          <a:p>
            <a:endParaRPr dirty="0"/>
          </a:p>
        </p:txBody>
      </p:sp>
    </p:spTree>
    <p:extLst>
      <p:ext uri="{BB962C8B-B14F-4D97-AF65-F5344CB8AC3E}">
        <p14:creationId xmlns:p14="http://schemas.microsoft.com/office/powerpoint/2010/main" val="3552878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2" name="Rectangle 11"/>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dirty="0"/>
          </a:p>
        </p:txBody>
      </p:sp>
      <p:sp useBgFill="1">
        <p:nvSpPr>
          <p:cNvPr id="13" name="Rounded Rectangle 12"/>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ubtitle 8"/>
          <p:cNvSpPr>
            <a:spLocks noGrp="1"/>
          </p:cNvSpPr>
          <p:nvPr>
            <p:ph type="subTitle" idx="1"/>
          </p:nvPr>
        </p:nvSpPr>
        <p:spPr>
          <a:xfrm>
            <a:off x="1727200" y="3200400"/>
            <a:ext cx="85344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1D8BD707-D9CF-40AE-B4C6-C98DA3205C09}" type="datetimeFigureOut">
              <a:rPr lang="en-US" smtClean="0"/>
              <a:pPr/>
              <a:t>3/27/2022</a:t>
            </a:fld>
            <a:endParaRPr lang="en-US" dirty="0"/>
          </a:p>
        </p:txBody>
      </p:sp>
      <p:sp>
        <p:nvSpPr>
          <p:cNvPr id="17" name="Footer Placeholder 16"/>
          <p:cNvSpPr>
            <a:spLocks noGrp="1"/>
          </p:cNvSpPr>
          <p:nvPr>
            <p:ph type="ftr" sz="quarter" idx="11"/>
          </p:nvPr>
        </p:nvSpPr>
        <p:spPr/>
        <p:txBody>
          <a:bodyPr/>
          <a:lstStyle/>
          <a:p>
            <a:endParaRPr lang="en-US" dirty="0"/>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B6F15528-21DE-4FAA-801E-634DDDAF4B2B}" type="slidenum">
              <a:rPr lang="en-US" smtClean="0"/>
              <a:pPr/>
              <a:t>‹#›</a:t>
            </a:fld>
            <a:endParaRPr lang="en-US" dirty="0"/>
          </a:p>
        </p:txBody>
      </p:sp>
      <p:sp>
        <p:nvSpPr>
          <p:cNvPr id="7" name="Rectangle 6"/>
          <p:cNvSpPr/>
          <p:nvPr/>
        </p:nvSpPr>
        <p:spPr>
          <a:xfrm>
            <a:off x="83909" y="1449304"/>
            <a:ext cx="12028716"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83909" y="1396720"/>
            <a:ext cx="12028716"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1" name="Rectangle 10"/>
          <p:cNvSpPr/>
          <p:nvPr/>
        </p:nvSpPr>
        <p:spPr>
          <a:xfrm>
            <a:off x="83909" y="2976649"/>
            <a:ext cx="12028716"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Title 7"/>
          <p:cNvSpPr>
            <a:spLocks noGrp="1"/>
          </p:cNvSpPr>
          <p:nvPr>
            <p:ph type="ctrTitle"/>
          </p:nvPr>
        </p:nvSpPr>
        <p:spPr>
          <a:xfrm>
            <a:off x="609600" y="1505931"/>
            <a:ext cx="109728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3/27/2022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2"/>
            <a:ext cx="268224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219200" y="274641"/>
            <a:ext cx="7416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3/27/2022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960001" y="1621004"/>
            <a:ext cx="10272000" cy="4555200"/>
          </a:xfrm>
          <a:prstGeom prst="rect">
            <a:avLst/>
          </a:prstGeom>
        </p:spPr>
        <p:txBody>
          <a:bodyPr spcFirstLastPara="1" wrap="square" lIns="91425" tIns="91425" rIns="91425" bIns="91425" anchor="t" anchorCtr="0">
            <a:noAutofit/>
          </a:bodyPr>
          <a:lstStyle>
            <a:lvl1pPr marL="413055" lvl="0" indent="-275369" rtl="0">
              <a:lnSpc>
                <a:spcPct val="100000"/>
              </a:lnSpc>
              <a:spcBef>
                <a:spcPts val="0"/>
              </a:spcBef>
              <a:spcAft>
                <a:spcPts val="0"/>
              </a:spcAft>
              <a:buClr>
                <a:srgbClr val="434343"/>
              </a:buClr>
              <a:buSzPts val="1200"/>
              <a:buAutoNum type="arabicPeriod"/>
              <a:defRPr sz="1129">
                <a:solidFill>
                  <a:srgbClr val="434343"/>
                </a:solidFill>
              </a:defRPr>
            </a:lvl1pPr>
            <a:lvl2pPr marL="826109" lvl="1" indent="-275369" rtl="0">
              <a:lnSpc>
                <a:spcPct val="115000"/>
              </a:lnSpc>
              <a:spcBef>
                <a:spcPts val="1445"/>
              </a:spcBef>
              <a:spcAft>
                <a:spcPts val="0"/>
              </a:spcAft>
              <a:buClr>
                <a:srgbClr val="434343"/>
              </a:buClr>
              <a:buSzPts val="1200"/>
              <a:buFont typeface="Roboto Condensed Light"/>
              <a:buAutoNum type="alphaLcPeriod"/>
              <a:defRPr>
                <a:solidFill>
                  <a:srgbClr val="434343"/>
                </a:solidFill>
              </a:defRPr>
            </a:lvl2pPr>
            <a:lvl3pPr marL="1239164" lvl="2" indent="-275369" rtl="0">
              <a:lnSpc>
                <a:spcPct val="115000"/>
              </a:lnSpc>
              <a:spcBef>
                <a:spcPts val="1445"/>
              </a:spcBef>
              <a:spcAft>
                <a:spcPts val="0"/>
              </a:spcAft>
              <a:buClr>
                <a:srgbClr val="434343"/>
              </a:buClr>
              <a:buSzPts val="1200"/>
              <a:buFont typeface="Roboto Condensed Light"/>
              <a:buAutoNum type="romanLcPeriod"/>
              <a:defRPr>
                <a:solidFill>
                  <a:srgbClr val="434343"/>
                </a:solidFill>
              </a:defRPr>
            </a:lvl3pPr>
            <a:lvl4pPr marL="1652219" lvl="3" indent="-275369" rtl="0">
              <a:lnSpc>
                <a:spcPct val="115000"/>
              </a:lnSpc>
              <a:spcBef>
                <a:spcPts val="1445"/>
              </a:spcBef>
              <a:spcAft>
                <a:spcPts val="0"/>
              </a:spcAft>
              <a:buClr>
                <a:srgbClr val="434343"/>
              </a:buClr>
              <a:buSzPts val="1200"/>
              <a:buFont typeface="Roboto Condensed Light"/>
              <a:buAutoNum type="arabicPeriod"/>
              <a:defRPr>
                <a:solidFill>
                  <a:srgbClr val="434343"/>
                </a:solidFill>
              </a:defRPr>
            </a:lvl4pPr>
            <a:lvl5pPr marL="2065274" lvl="4" indent="-275369" rtl="0">
              <a:lnSpc>
                <a:spcPct val="115000"/>
              </a:lnSpc>
              <a:spcBef>
                <a:spcPts val="1445"/>
              </a:spcBef>
              <a:spcAft>
                <a:spcPts val="0"/>
              </a:spcAft>
              <a:buClr>
                <a:srgbClr val="434343"/>
              </a:buClr>
              <a:buSzPts val="1200"/>
              <a:buFont typeface="Roboto Condensed Light"/>
              <a:buAutoNum type="alphaLcPeriod"/>
              <a:defRPr>
                <a:solidFill>
                  <a:srgbClr val="434343"/>
                </a:solidFill>
              </a:defRPr>
            </a:lvl5pPr>
            <a:lvl6pPr marL="2478327" lvl="5" indent="-275369" rtl="0">
              <a:lnSpc>
                <a:spcPct val="115000"/>
              </a:lnSpc>
              <a:spcBef>
                <a:spcPts val="1445"/>
              </a:spcBef>
              <a:spcAft>
                <a:spcPts val="0"/>
              </a:spcAft>
              <a:buClr>
                <a:srgbClr val="434343"/>
              </a:buClr>
              <a:buSzPts val="1200"/>
              <a:buFont typeface="Roboto Condensed Light"/>
              <a:buAutoNum type="romanLcPeriod"/>
              <a:defRPr>
                <a:solidFill>
                  <a:srgbClr val="434343"/>
                </a:solidFill>
              </a:defRPr>
            </a:lvl6pPr>
            <a:lvl7pPr marL="2891382" lvl="6" indent="-275369" rtl="0">
              <a:lnSpc>
                <a:spcPct val="115000"/>
              </a:lnSpc>
              <a:spcBef>
                <a:spcPts val="1445"/>
              </a:spcBef>
              <a:spcAft>
                <a:spcPts val="0"/>
              </a:spcAft>
              <a:buClr>
                <a:srgbClr val="434343"/>
              </a:buClr>
              <a:buSzPts val="1200"/>
              <a:buFont typeface="Roboto Condensed Light"/>
              <a:buAutoNum type="arabicPeriod"/>
              <a:defRPr>
                <a:solidFill>
                  <a:srgbClr val="434343"/>
                </a:solidFill>
              </a:defRPr>
            </a:lvl7pPr>
            <a:lvl8pPr marL="3304437" lvl="7" indent="-275369" rtl="0">
              <a:lnSpc>
                <a:spcPct val="115000"/>
              </a:lnSpc>
              <a:spcBef>
                <a:spcPts val="1445"/>
              </a:spcBef>
              <a:spcAft>
                <a:spcPts val="0"/>
              </a:spcAft>
              <a:buClr>
                <a:srgbClr val="434343"/>
              </a:buClr>
              <a:buSzPts val="1200"/>
              <a:buFont typeface="Roboto Condensed Light"/>
              <a:buAutoNum type="alphaLcPeriod"/>
              <a:defRPr>
                <a:solidFill>
                  <a:srgbClr val="434343"/>
                </a:solidFill>
              </a:defRPr>
            </a:lvl8pPr>
            <a:lvl9pPr marL="3717491" lvl="8" indent="-275369" rtl="0">
              <a:lnSpc>
                <a:spcPct val="115000"/>
              </a:lnSpc>
              <a:spcBef>
                <a:spcPts val="1445"/>
              </a:spcBef>
              <a:spcAft>
                <a:spcPts val="1445"/>
              </a:spcAft>
              <a:buClr>
                <a:srgbClr val="434343"/>
              </a:buClr>
              <a:buSzPts val="1200"/>
              <a:buFont typeface="Roboto Condensed Light"/>
              <a:buAutoNum type="romanLcPeriod"/>
              <a:defRPr>
                <a:solidFill>
                  <a:srgbClr val="434343"/>
                </a:solidFill>
              </a:defRPr>
            </a:lvl9pPr>
          </a:lstStyle>
          <a:p>
            <a:endParaRPr/>
          </a:p>
        </p:txBody>
      </p:sp>
      <p:sp>
        <p:nvSpPr>
          <p:cNvPr id="17" name="Google Shape;17;p4"/>
          <p:cNvSpPr txBox="1">
            <a:spLocks noGrp="1"/>
          </p:cNvSpPr>
          <p:nvPr>
            <p:ph type="title"/>
          </p:nvPr>
        </p:nvSpPr>
        <p:spPr>
          <a:xfrm>
            <a:off x="609600" y="548633"/>
            <a:ext cx="10984800" cy="6376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3500"/>
              <a:buFont typeface="Bebas Neue"/>
              <a:buNone/>
              <a:defRPr sz="3163">
                <a:solidFill>
                  <a:schemeClr val="dk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3163">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163">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163">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163">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163">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163">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163">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163">
                <a:solidFill>
                  <a:schemeClr val="dk1"/>
                </a:solidFill>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398462186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960000" y="2867801"/>
            <a:ext cx="6756800" cy="1122400"/>
          </a:xfrm>
          <a:prstGeom prst="rect">
            <a:avLst/>
          </a:prstGeom>
        </p:spPr>
        <p:txBody>
          <a:bodyPr spcFirstLastPara="1" wrap="square" lIns="0" tIns="0" rIns="0" bIns="0" anchor="ctr" anchorCtr="0">
            <a:noAutofit/>
          </a:bodyPr>
          <a:lstStyle>
            <a:lvl1pPr lvl="0">
              <a:spcBef>
                <a:spcPts val="0"/>
              </a:spcBef>
              <a:spcAft>
                <a:spcPts val="0"/>
              </a:spcAft>
              <a:buSzPts val="3600"/>
              <a:buNone/>
              <a:defRPr sz="4533"/>
            </a:lvl1pPr>
            <a:lvl2pPr lvl="1" algn="ctr">
              <a:spcBef>
                <a:spcPts val="0"/>
              </a:spcBef>
              <a:spcAft>
                <a:spcPts val="0"/>
              </a:spcAft>
              <a:buSzPts val="3600"/>
              <a:buNone/>
              <a:defRPr sz="3200"/>
            </a:lvl2pPr>
            <a:lvl3pPr lvl="2" algn="ctr">
              <a:spcBef>
                <a:spcPts val="0"/>
              </a:spcBef>
              <a:spcAft>
                <a:spcPts val="0"/>
              </a:spcAft>
              <a:buSzPts val="3600"/>
              <a:buNone/>
              <a:defRPr sz="3200"/>
            </a:lvl3pPr>
            <a:lvl4pPr lvl="3" algn="ctr">
              <a:spcBef>
                <a:spcPts val="0"/>
              </a:spcBef>
              <a:spcAft>
                <a:spcPts val="0"/>
              </a:spcAft>
              <a:buSzPts val="3600"/>
              <a:buNone/>
              <a:defRPr sz="3200"/>
            </a:lvl4pPr>
            <a:lvl5pPr lvl="4" algn="ctr">
              <a:spcBef>
                <a:spcPts val="0"/>
              </a:spcBef>
              <a:spcAft>
                <a:spcPts val="0"/>
              </a:spcAft>
              <a:buSzPts val="3600"/>
              <a:buNone/>
              <a:defRPr sz="3200"/>
            </a:lvl5pPr>
            <a:lvl6pPr lvl="5" algn="ctr">
              <a:spcBef>
                <a:spcPts val="0"/>
              </a:spcBef>
              <a:spcAft>
                <a:spcPts val="0"/>
              </a:spcAft>
              <a:buSzPts val="3600"/>
              <a:buNone/>
              <a:defRPr sz="3200"/>
            </a:lvl6pPr>
            <a:lvl7pPr lvl="6" algn="ctr">
              <a:spcBef>
                <a:spcPts val="0"/>
              </a:spcBef>
              <a:spcAft>
                <a:spcPts val="0"/>
              </a:spcAft>
              <a:buSzPts val="3600"/>
              <a:buNone/>
              <a:defRPr sz="3200"/>
            </a:lvl7pPr>
            <a:lvl8pPr lvl="7" algn="ctr">
              <a:spcBef>
                <a:spcPts val="0"/>
              </a:spcBef>
              <a:spcAft>
                <a:spcPts val="0"/>
              </a:spcAft>
              <a:buSzPts val="3600"/>
              <a:buNone/>
              <a:defRPr sz="3200"/>
            </a:lvl8pPr>
            <a:lvl9pPr lvl="8" algn="ctr">
              <a:spcBef>
                <a:spcPts val="0"/>
              </a:spcBef>
              <a:spcAft>
                <a:spcPts val="0"/>
              </a:spcAft>
              <a:buSzPts val="3600"/>
              <a:buNone/>
              <a:defRPr sz="3200"/>
            </a:lvl9pPr>
          </a:lstStyle>
          <a:p>
            <a:endParaRPr/>
          </a:p>
        </p:txBody>
      </p:sp>
      <p:sp>
        <p:nvSpPr>
          <p:cNvPr id="13" name="Google Shape;13;p3"/>
          <p:cNvSpPr txBox="1">
            <a:spLocks noGrp="1"/>
          </p:cNvSpPr>
          <p:nvPr>
            <p:ph type="title" idx="2" hasCustomPrompt="1"/>
          </p:nvPr>
        </p:nvSpPr>
        <p:spPr>
          <a:xfrm>
            <a:off x="960000" y="1783768"/>
            <a:ext cx="6756800" cy="1122400"/>
          </a:xfrm>
          <a:prstGeom prst="rect">
            <a:avLst/>
          </a:prstGeom>
        </p:spPr>
        <p:txBody>
          <a:bodyPr spcFirstLastPara="1" wrap="square" lIns="0" tIns="0" rIns="0" bIns="0" anchor="b" anchorCtr="0">
            <a:noAutofit/>
          </a:bodyPr>
          <a:lstStyle>
            <a:lvl1pPr lvl="0" rtl="0">
              <a:spcBef>
                <a:spcPts val="0"/>
              </a:spcBef>
              <a:spcAft>
                <a:spcPts val="0"/>
              </a:spcAft>
              <a:buSzPts val="6000"/>
              <a:buNone/>
              <a:defRPr sz="5467"/>
            </a:lvl1pPr>
            <a:lvl2pPr lvl="1" algn="ctr" rtl="0">
              <a:spcBef>
                <a:spcPts val="0"/>
              </a:spcBef>
              <a:spcAft>
                <a:spcPts val="0"/>
              </a:spcAft>
              <a:buSzPts val="6000"/>
              <a:buNone/>
              <a:defRPr sz="5467"/>
            </a:lvl2pPr>
            <a:lvl3pPr lvl="2" algn="ctr" rtl="0">
              <a:spcBef>
                <a:spcPts val="0"/>
              </a:spcBef>
              <a:spcAft>
                <a:spcPts val="0"/>
              </a:spcAft>
              <a:buSzPts val="6000"/>
              <a:buNone/>
              <a:defRPr sz="5467"/>
            </a:lvl3pPr>
            <a:lvl4pPr lvl="3" algn="ctr" rtl="0">
              <a:spcBef>
                <a:spcPts val="0"/>
              </a:spcBef>
              <a:spcAft>
                <a:spcPts val="0"/>
              </a:spcAft>
              <a:buSzPts val="6000"/>
              <a:buNone/>
              <a:defRPr sz="5467"/>
            </a:lvl4pPr>
            <a:lvl5pPr lvl="4" algn="ctr" rtl="0">
              <a:spcBef>
                <a:spcPts val="0"/>
              </a:spcBef>
              <a:spcAft>
                <a:spcPts val="0"/>
              </a:spcAft>
              <a:buSzPts val="6000"/>
              <a:buNone/>
              <a:defRPr sz="5467"/>
            </a:lvl5pPr>
            <a:lvl6pPr lvl="5" algn="ctr" rtl="0">
              <a:spcBef>
                <a:spcPts val="0"/>
              </a:spcBef>
              <a:spcAft>
                <a:spcPts val="0"/>
              </a:spcAft>
              <a:buSzPts val="6000"/>
              <a:buNone/>
              <a:defRPr sz="5467"/>
            </a:lvl6pPr>
            <a:lvl7pPr lvl="6" algn="ctr" rtl="0">
              <a:spcBef>
                <a:spcPts val="0"/>
              </a:spcBef>
              <a:spcAft>
                <a:spcPts val="0"/>
              </a:spcAft>
              <a:buSzPts val="6000"/>
              <a:buNone/>
              <a:defRPr sz="5467"/>
            </a:lvl7pPr>
            <a:lvl8pPr lvl="7" algn="ctr" rtl="0">
              <a:spcBef>
                <a:spcPts val="0"/>
              </a:spcBef>
              <a:spcAft>
                <a:spcPts val="0"/>
              </a:spcAft>
              <a:buSzPts val="6000"/>
              <a:buNone/>
              <a:defRPr sz="5467"/>
            </a:lvl8pPr>
            <a:lvl9pPr lvl="8" algn="ctr" rtl="0">
              <a:spcBef>
                <a:spcPts val="0"/>
              </a:spcBef>
              <a:spcAft>
                <a:spcPts val="0"/>
              </a:spcAft>
              <a:buSzPts val="6000"/>
              <a:buNone/>
              <a:defRPr sz="5467"/>
            </a:lvl9pPr>
          </a:lstStyle>
          <a:p>
            <a:r>
              <a:t>xx%</a:t>
            </a:r>
          </a:p>
        </p:txBody>
      </p:sp>
      <p:sp>
        <p:nvSpPr>
          <p:cNvPr id="14" name="Google Shape;14;p3"/>
          <p:cNvSpPr txBox="1">
            <a:spLocks noGrp="1"/>
          </p:cNvSpPr>
          <p:nvPr>
            <p:ph type="subTitle" idx="1"/>
          </p:nvPr>
        </p:nvSpPr>
        <p:spPr>
          <a:xfrm>
            <a:off x="960000" y="3871435"/>
            <a:ext cx="6756800" cy="951200"/>
          </a:xfrm>
          <a:prstGeom prst="rect">
            <a:avLst/>
          </a:prstGeom>
        </p:spPr>
        <p:txBody>
          <a:bodyPr spcFirstLastPara="1" wrap="square" lIns="61950" tIns="61950" rIns="61950" bIns="61950"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417862723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4743201" y="4133719"/>
            <a:ext cx="5813600" cy="709200"/>
          </a:xfrm>
          <a:prstGeom prst="rect">
            <a:avLst/>
          </a:prstGeom>
        </p:spPr>
        <p:txBody>
          <a:bodyPr spcFirstLastPara="1" wrap="square" lIns="0" tIns="0" rIns="0" bIns="0" anchor="ctr" anchorCtr="0">
            <a:noAutofit/>
          </a:bodyPr>
          <a:lstStyle>
            <a:lvl1pPr lvl="0" algn="r" rtl="0">
              <a:spcBef>
                <a:spcPts val="0"/>
              </a:spcBef>
              <a:spcAft>
                <a:spcPts val="0"/>
              </a:spcAft>
              <a:buSzPts val="3000"/>
              <a:buNone/>
              <a:defRPr/>
            </a:lvl1pPr>
            <a:lvl2pPr lvl="1" algn="ctr" rtl="0">
              <a:spcBef>
                <a:spcPts val="0"/>
              </a:spcBef>
              <a:spcAft>
                <a:spcPts val="0"/>
              </a:spcAft>
              <a:buSzPts val="3000"/>
              <a:buNone/>
              <a:defRPr sz="2667"/>
            </a:lvl2pPr>
            <a:lvl3pPr lvl="2" algn="ctr" rtl="0">
              <a:spcBef>
                <a:spcPts val="0"/>
              </a:spcBef>
              <a:spcAft>
                <a:spcPts val="0"/>
              </a:spcAft>
              <a:buSzPts val="3000"/>
              <a:buNone/>
              <a:defRPr sz="2667"/>
            </a:lvl3pPr>
            <a:lvl4pPr lvl="3" algn="ctr" rtl="0">
              <a:spcBef>
                <a:spcPts val="0"/>
              </a:spcBef>
              <a:spcAft>
                <a:spcPts val="0"/>
              </a:spcAft>
              <a:buSzPts val="3000"/>
              <a:buNone/>
              <a:defRPr sz="2667"/>
            </a:lvl4pPr>
            <a:lvl5pPr lvl="4" algn="ctr" rtl="0">
              <a:spcBef>
                <a:spcPts val="0"/>
              </a:spcBef>
              <a:spcAft>
                <a:spcPts val="0"/>
              </a:spcAft>
              <a:buSzPts val="3000"/>
              <a:buNone/>
              <a:defRPr sz="2667"/>
            </a:lvl5pPr>
            <a:lvl6pPr lvl="5" algn="ctr" rtl="0">
              <a:spcBef>
                <a:spcPts val="0"/>
              </a:spcBef>
              <a:spcAft>
                <a:spcPts val="0"/>
              </a:spcAft>
              <a:buSzPts val="3000"/>
              <a:buNone/>
              <a:defRPr sz="2667"/>
            </a:lvl6pPr>
            <a:lvl7pPr lvl="6" algn="ctr" rtl="0">
              <a:spcBef>
                <a:spcPts val="0"/>
              </a:spcBef>
              <a:spcAft>
                <a:spcPts val="0"/>
              </a:spcAft>
              <a:buSzPts val="3000"/>
              <a:buNone/>
              <a:defRPr sz="2667"/>
            </a:lvl7pPr>
            <a:lvl8pPr lvl="7" algn="ctr" rtl="0">
              <a:spcBef>
                <a:spcPts val="0"/>
              </a:spcBef>
              <a:spcAft>
                <a:spcPts val="0"/>
              </a:spcAft>
              <a:buSzPts val="3000"/>
              <a:buNone/>
              <a:defRPr sz="2667"/>
            </a:lvl8pPr>
            <a:lvl9pPr lvl="8" algn="ctr" rtl="0">
              <a:spcBef>
                <a:spcPts val="0"/>
              </a:spcBef>
              <a:spcAft>
                <a:spcPts val="0"/>
              </a:spcAft>
              <a:buSzPts val="3000"/>
              <a:buNone/>
              <a:defRPr sz="2667"/>
            </a:lvl9pPr>
          </a:lstStyle>
          <a:p>
            <a:endParaRPr/>
          </a:p>
        </p:txBody>
      </p:sp>
      <p:sp>
        <p:nvSpPr>
          <p:cNvPr id="65" name="Google Shape;65;p15"/>
          <p:cNvSpPr txBox="1">
            <a:spLocks noGrp="1"/>
          </p:cNvSpPr>
          <p:nvPr>
            <p:ph type="subTitle" idx="1"/>
          </p:nvPr>
        </p:nvSpPr>
        <p:spPr>
          <a:xfrm>
            <a:off x="1635201" y="2015085"/>
            <a:ext cx="8921600" cy="1971200"/>
          </a:xfrm>
          <a:prstGeom prst="rect">
            <a:avLst/>
          </a:prstGeom>
        </p:spPr>
        <p:txBody>
          <a:bodyPr spcFirstLastPara="1" wrap="square" lIns="61950" tIns="61950" rIns="61950" bIns="61950" anchor="ctr" anchorCtr="0">
            <a:noAutofit/>
          </a:bodyPr>
          <a:lstStyle>
            <a:lvl1pPr lvl="0" algn="r" rtl="0">
              <a:lnSpc>
                <a:spcPct val="100000"/>
              </a:lnSpc>
              <a:spcBef>
                <a:spcPts val="0"/>
              </a:spcBef>
              <a:spcAft>
                <a:spcPts val="0"/>
              </a:spcAft>
              <a:buSzPts val="3000"/>
              <a:buNone/>
              <a:defRPr sz="2667"/>
            </a:lvl1pPr>
            <a:lvl2pPr lvl="1" algn="ctr" rtl="0">
              <a:lnSpc>
                <a:spcPct val="100000"/>
              </a:lnSpc>
              <a:spcBef>
                <a:spcPts val="0"/>
              </a:spcBef>
              <a:spcAft>
                <a:spcPts val="0"/>
              </a:spcAft>
              <a:buSzPts val="3000"/>
              <a:buNone/>
              <a:defRPr sz="2667"/>
            </a:lvl2pPr>
            <a:lvl3pPr lvl="2" algn="ctr" rtl="0">
              <a:lnSpc>
                <a:spcPct val="100000"/>
              </a:lnSpc>
              <a:spcBef>
                <a:spcPts val="0"/>
              </a:spcBef>
              <a:spcAft>
                <a:spcPts val="0"/>
              </a:spcAft>
              <a:buSzPts val="3000"/>
              <a:buNone/>
              <a:defRPr sz="2667"/>
            </a:lvl3pPr>
            <a:lvl4pPr lvl="3" algn="ctr" rtl="0">
              <a:lnSpc>
                <a:spcPct val="100000"/>
              </a:lnSpc>
              <a:spcBef>
                <a:spcPts val="0"/>
              </a:spcBef>
              <a:spcAft>
                <a:spcPts val="0"/>
              </a:spcAft>
              <a:buSzPts val="3000"/>
              <a:buNone/>
              <a:defRPr sz="2667"/>
            </a:lvl4pPr>
            <a:lvl5pPr lvl="4" algn="ctr" rtl="0">
              <a:lnSpc>
                <a:spcPct val="100000"/>
              </a:lnSpc>
              <a:spcBef>
                <a:spcPts val="0"/>
              </a:spcBef>
              <a:spcAft>
                <a:spcPts val="0"/>
              </a:spcAft>
              <a:buSzPts val="3000"/>
              <a:buNone/>
              <a:defRPr sz="2667"/>
            </a:lvl5pPr>
            <a:lvl6pPr lvl="5" algn="ctr" rtl="0">
              <a:lnSpc>
                <a:spcPct val="100000"/>
              </a:lnSpc>
              <a:spcBef>
                <a:spcPts val="0"/>
              </a:spcBef>
              <a:spcAft>
                <a:spcPts val="0"/>
              </a:spcAft>
              <a:buSzPts val="3000"/>
              <a:buNone/>
              <a:defRPr sz="2667"/>
            </a:lvl6pPr>
            <a:lvl7pPr lvl="6" algn="ctr" rtl="0">
              <a:lnSpc>
                <a:spcPct val="100000"/>
              </a:lnSpc>
              <a:spcBef>
                <a:spcPts val="0"/>
              </a:spcBef>
              <a:spcAft>
                <a:spcPts val="0"/>
              </a:spcAft>
              <a:buSzPts val="3000"/>
              <a:buNone/>
              <a:defRPr sz="2667"/>
            </a:lvl7pPr>
            <a:lvl8pPr lvl="7" algn="ctr" rtl="0">
              <a:lnSpc>
                <a:spcPct val="100000"/>
              </a:lnSpc>
              <a:spcBef>
                <a:spcPts val="0"/>
              </a:spcBef>
              <a:spcAft>
                <a:spcPts val="0"/>
              </a:spcAft>
              <a:buSzPts val="3000"/>
              <a:buNone/>
              <a:defRPr sz="2667"/>
            </a:lvl8pPr>
            <a:lvl9pPr lvl="8" algn="ctr" rtl="0">
              <a:lnSpc>
                <a:spcPct val="100000"/>
              </a:lnSpc>
              <a:spcBef>
                <a:spcPts val="0"/>
              </a:spcBef>
              <a:spcAft>
                <a:spcPts val="0"/>
              </a:spcAft>
              <a:buSzPts val="3000"/>
              <a:buNone/>
              <a:defRPr sz="2667"/>
            </a:lvl9pPr>
          </a:lstStyle>
          <a:p>
            <a:endParaRPr/>
          </a:p>
        </p:txBody>
      </p:sp>
    </p:spTree>
    <p:extLst>
      <p:ext uri="{BB962C8B-B14F-4D97-AF65-F5344CB8AC3E}">
        <p14:creationId xmlns:p14="http://schemas.microsoft.com/office/powerpoint/2010/main" val="9983965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40"/>
        <p:cNvGrpSpPr/>
        <p:nvPr/>
      </p:nvGrpSpPr>
      <p:grpSpPr>
        <a:xfrm>
          <a:off x="0" y="0"/>
          <a:ext cx="0" cy="0"/>
          <a:chOff x="0" y="0"/>
          <a:chExt cx="0" cy="0"/>
        </a:xfrm>
      </p:grpSpPr>
      <p:sp>
        <p:nvSpPr>
          <p:cNvPr id="41" name="Google Shape;41;p13"/>
          <p:cNvSpPr txBox="1">
            <a:spLocks noGrp="1"/>
          </p:cNvSpPr>
          <p:nvPr>
            <p:ph type="title"/>
          </p:nvPr>
        </p:nvSpPr>
        <p:spPr>
          <a:xfrm>
            <a:off x="960001" y="2243801"/>
            <a:ext cx="3074000" cy="7036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2267"/>
            </a:lvl1pPr>
            <a:lvl2pPr lvl="1" algn="ctr" rtl="0">
              <a:spcBef>
                <a:spcPts val="0"/>
              </a:spcBef>
              <a:spcAft>
                <a:spcPts val="0"/>
              </a:spcAft>
              <a:buSzPts val="2500"/>
              <a:buNone/>
              <a:defRPr sz="2267"/>
            </a:lvl2pPr>
            <a:lvl3pPr lvl="2" algn="ctr" rtl="0">
              <a:spcBef>
                <a:spcPts val="0"/>
              </a:spcBef>
              <a:spcAft>
                <a:spcPts val="0"/>
              </a:spcAft>
              <a:buSzPts val="2500"/>
              <a:buNone/>
              <a:defRPr sz="2267"/>
            </a:lvl3pPr>
            <a:lvl4pPr lvl="3" algn="ctr" rtl="0">
              <a:spcBef>
                <a:spcPts val="0"/>
              </a:spcBef>
              <a:spcAft>
                <a:spcPts val="0"/>
              </a:spcAft>
              <a:buSzPts val="2500"/>
              <a:buNone/>
              <a:defRPr sz="2267"/>
            </a:lvl4pPr>
            <a:lvl5pPr lvl="4" algn="ctr" rtl="0">
              <a:spcBef>
                <a:spcPts val="0"/>
              </a:spcBef>
              <a:spcAft>
                <a:spcPts val="0"/>
              </a:spcAft>
              <a:buSzPts val="2500"/>
              <a:buNone/>
              <a:defRPr sz="2267"/>
            </a:lvl5pPr>
            <a:lvl6pPr lvl="5" algn="ctr" rtl="0">
              <a:spcBef>
                <a:spcPts val="0"/>
              </a:spcBef>
              <a:spcAft>
                <a:spcPts val="0"/>
              </a:spcAft>
              <a:buSzPts val="2500"/>
              <a:buNone/>
              <a:defRPr sz="2267"/>
            </a:lvl6pPr>
            <a:lvl7pPr lvl="6" algn="ctr" rtl="0">
              <a:spcBef>
                <a:spcPts val="0"/>
              </a:spcBef>
              <a:spcAft>
                <a:spcPts val="0"/>
              </a:spcAft>
              <a:buSzPts val="2500"/>
              <a:buNone/>
              <a:defRPr sz="2267"/>
            </a:lvl7pPr>
            <a:lvl8pPr lvl="7" algn="ctr" rtl="0">
              <a:spcBef>
                <a:spcPts val="0"/>
              </a:spcBef>
              <a:spcAft>
                <a:spcPts val="0"/>
              </a:spcAft>
              <a:buSzPts val="2500"/>
              <a:buNone/>
              <a:defRPr sz="2267"/>
            </a:lvl8pPr>
            <a:lvl9pPr lvl="8" algn="ctr" rtl="0">
              <a:spcBef>
                <a:spcPts val="0"/>
              </a:spcBef>
              <a:spcAft>
                <a:spcPts val="0"/>
              </a:spcAft>
              <a:buSzPts val="2500"/>
              <a:buNone/>
              <a:defRPr sz="2267"/>
            </a:lvl9pPr>
          </a:lstStyle>
          <a:p>
            <a:endParaRPr/>
          </a:p>
        </p:txBody>
      </p:sp>
      <p:sp>
        <p:nvSpPr>
          <p:cNvPr id="42" name="Google Shape;42;p13"/>
          <p:cNvSpPr txBox="1">
            <a:spLocks noGrp="1"/>
          </p:cNvSpPr>
          <p:nvPr>
            <p:ph type="subTitle" idx="1"/>
          </p:nvPr>
        </p:nvSpPr>
        <p:spPr>
          <a:xfrm>
            <a:off x="960001" y="3025835"/>
            <a:ext cx="3074000" cy="646400"/>
          </a:xfrm>
          <a:prstGeom prst="rect">
            <a:avLst/>
          </a:prstGeom>
        </p:spPr>
        <p:txBody>
          <a:bodyPr spcFirstLastPara="1" wrap="square" lIns="61950" tIns="61950" rIns="61950" bIns="61950" anchor="ctr"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3" name="Google Shape;43;p13"/>
          <p:cNvSpPr txBox="1">
            <a:spLocks noGrp="1"/>
          </p:cNvSpPr>
          <p:nvPr>
            <p:ph type="title" idx="2"/>
          </p:nvPr>
        </p:nvSpPr>
        <p:spPr>
          <a:xfrm>
            <a:off x="4559027" y="2243801"/>
            <a:ext cx="3074000" cy="7036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2267"/>
            </a:lvl1pPr>
            <a:lvl2pPr lvl="1" algn="ctr" rtl="0">
              <a:spcBef>
                <a:spcPts val="0"/>
              </a:spcBef>
              <a:spcAft>
                <a:spcPts val="0"/>
              </a:spcAft>
              <a:buSzPts val="2500"/>
              <a:buNone/>
              <a:defRPr sz="2267"/>
            </a:lvl2pPr>
            <a:lvl3pPr lvl="2" algn="ctr" rtl="0">
              <a:spcBef>
                <a:spcPts val="0"/>
              </a:spcBef>
              <a:spcAft>
                <a:spcPts val="0"/>
              </a:spcAft>
              <a:buSzPts val="2500"/>
              <a:buNone/>
              <a:defRPr sz="2267"/>
            </a:lvl3pPr>
            <a:lvl4pPr lvl="3" algn="ctr" rtl="0">
              <a:spcBef>
                <a:spcPts val="0"/>
              </a:spcBef>
              <a:spcAft>
                <a:spcPts val="0"/>
              </a:spcAft>
              <a:buSzPts val="2500"/>
              <a:buNone/>
              <a:defRPr sz="2267"/>
            </a:lvl4pPr>
            <a:lvl5pPr lvl="4" algn="ctr" rtl="0">
              <a:spcBef>
                <a:spcPts val="0"/>
              </a:spcBef>
              <a:spcAft>
                <a:spcPts val="0"/>
              </a:spcAft>
              <a:buSzPts val="2500"/>
              <a:buNone/>
              <a:defRPr sz="2267"/>
            </a:lvl5pPr>
            <a:lvl6pPr lvl="5" algn="ctr" rtl="0">
              <a:spcBef>
                <a:spcPts val="0"/>
              </a:spcBef>
              <a:spcAft>
                <a:spcPts val="0"/>
              </a:spcAft>
              <a:buSzPts val="2500"/>
              <a:buNone/>
              <a:defRPr sz="2267"/>
            </a:lvl6pPr>
            <a:lvl7pPr lvl="6" algn="ctr" rtl="0">
              <a:spcBef>
                <a:spcPts val="0"/>
              </a:spcBef>
              <a:spcAft>
                <a:spcPts val="0"/>
              </a:spcAft>
              <a:buSzPts val="2500"/>
              <a:buNone/>
              <a:defRPr sz="2267"/>
            </a:lvl7pPr>
            <a:lvl8pPr lvl="7" algn="ctr" rtl="0">
              <a:spcBef>
                <a:spcPts val="0"/>
              </a:spcBef>
              <a:spcAft>
                <a:spcPts val="0"/>
              </a:spcAft>
              <a:buSzPts val="2500"/>
              <a:buNone/>
              <a:defRPr sz="2267"/>
            </a:lvl8pPr>
            <a:lvl9pPr lvl="8" algn="ctr" rtl="0">
              <a:spcBef>
                <a:spcPts val="0"/>
              </a:spcBef>
              <a:spcAft>
                <a:spcPts val="0"/>
              </a:spcAft>
              <a:buSzPts val="2500"/>
              <a:buNone/>
              <a:defRPr sz="2267"/>
            </a:lvl9pPr>
          </a:lstStyle>
          <a:p>
            <a:endParaRPr/>
          </a:p>
        </p:txBody>
      </p:sp>
      <p:sp>
        <p:nvSpPr>
          <p:cNvPr id="44" name="Google Shape;44;p13"/>
          <p:cNvSpPr txBox="1">
            <a:spLocks noGrp="1"/>
          </p:cNvSpPr>
          <p:nvPr>
            <p:ph type="subTitle" idx="3"/>
          </p:nvPr>
        </p:nvSpPr>
        <p:spPr>
          <a:xfrm>
            <a:off x="4559027" y="3025835"/>
            <a:ext cx="3074000" cy="646400"/>
          </a:xfrm>
          <a:prstGeom prst="rect">
            <a:avLst/>
          </a:prstGeom>
        </p:spPr>
        <p:txBody>
          <a:bodyPr spcFirstLastPara="1" wrap="square" lIns="61950" tIns="61950" rIns="61950" bIns="61950" anchor="ctr"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 name="Google Shape;45;p13"/>
          <p:cNvSpPr txBox="1">
            <a:spLocks noGrp="1"/>
          </p:cNvSpPr>
          <p:nvPr>
            <p:ph type="title" idx="4"/>
          </p:nvPr>
        </p:nvSpPr>
        <p:spPr>
          <a:xfrm>
            <a:off x="960001" y="4155001"/>
            <a:ext cx="3074000" cy="7036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2267"/>
            </a:lvl1pPr>
            <a:lvl2pPr lvl="1" algn="ctr" rtl="0">
              <a:spcBef>
                <a:spcPts val="0"/>
              </a:spcBef>
              <a:spcAft>
                <a:spcPts val="0"/>
              </a:spcAft>
              <a:buSzPts val="2500"/>
              <a:buNone/>
              <a:defRPr sz="2267"/>
            </a:lvl2pPr>
            <a:lvl3pPr lvl="2" algn="ctr" rtl="0">
              <a:spcBef>
                <a:spcPts val="0"/>
              </a:spcBef>
              <a:spcAft>
                <a:spcPts val="0"/>
              </a:spcAft>
              <a:buSzPts val="2500"/>
              <a:buNone/>
              <a:defRPr sz="2267"/>
            </a:lvl3pPr>
            <a:lvl4pPr lvl="3" algn="ctr" rtl="0">
              <a:spcBef>
                <a:spcPts val="0"/>
              </a:spcBef>
              <a:spcAft>
                <a:spcPts val="0"/>
              </a:spcAft>
              <a:buSzPts val="2500"/>
              <a:buNone/>
              <a:defRPr sz="2267"/>
            </a:lvl4pPr>
            <a:lvl5pPr lvl="4" algn="ctr" rtl="0">
              <a:spcBef>
                <a:spcPts val="0"/>
              </a:spcBef>
              <a:spcAft>
                <a:spcPts val="0"/>
              </a:spcAft>
              <a:buSzPts val="2500"/>
              <a:buNone/>
              <a:defRPr sz="2267"/>
            </a:lvl5pPr>
            <a:lvl6pPr lvl="5" algn="ctr" rtl="0">
              <a:spcBef>
                <a:spcPts val="0"/>
              </a:spcBef>
              <a:spcAft>
                <a:spcPts val="0"/>
              </a:spcAft>
              <a:buSzPts val="2500"/>
              <a:buNone/>
              <a:defRPr sz="2267"/>
            </a:lvl6pPr>
            <a:lvl7pPr lvl="6" algn="ctr" rtl="0">
              <a:spcBef>
                <a:spcPts val="0"/>
              </a:spcBef>
              <a:spcAft>
                <a:spcPts val="0"/>
              </a:spcAft>
              <a:buSzPts val="2500"/>
              <a:buNone/>
              <a:defRPr sz="2267"/>
            </a:lvl7pPr>
            <a:lvl8pPr lvl="7" algn="ctr" rtl="0">
              <a:spcBef>
                <a:spcPts val="0"/>
              </a:spcBef>
              <a:spcAft>
                <a:spcPts val="0"/>
              </a:spcAft>
              <a:buSzPts val="2500"/>
              <a:buNone/>
              <a:defRPr sz="2267"/>
            </a:lvl8pPr>
            <a:lvl9pPr lvl="8" algn="ctr" rtl="0">
              <a:spcBef>
                <a:spcPts val="0"/>
              </a:spcBef>
              <a:spcAft>
                <a:spcPts val="0"/>
              </a:spcAft>
              <a:buSzPts val="2500"/>
              <a:buNone/>
              <a:defRPr sz="2267"/>
            </a:lvl9pPr>
          </a:lstStyle>
          <a:p>
            <a:endParaRPr/>
          </a:p>
        </p:txBody>
      </p:sp>
      <p:sp>
        <p:nvSpPr>
          <p:cNvPr id="46" name="Google Shape;46;p13"/>
          <p:cNvSpPr txBox="1">
            <a:spLocks noGrp="1"/>
          </p:cNvSpPr>
          <p:nvPr>
            <p:ph type="subTitle" idx="5"/>
          </p:nvPr>
        </p:nvSpPr>
        <p:spPr>
          <a:xfrm>
            <a:off x="960001" y="4937035"/>
            <a:ext cx="3074000" cy="646400"/>
          </a:xfrm>
          <a:prstGeom prst="rect">
            <a:avLst/>
          </a:prstGeom>
        </p:spPr>
        <p:txBody>
          <a:bodyPr spcFirstLastPara="1" wrap="square" lIns="61950" tIns="61950" rIns="61950" bIns="61950" anchor="ctr"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7" name="Google Shape;47;p13"/>
          <p:cNvSpPr txBox="1">
            <a:spLocks noGrp="1"/>
          </p:cNvSpPr>
          <p:nvPr>
            <p:ph type="title" idx="6"/>
          </p:nvPr>
        </p:nvSpPr>
        <p:spPr>
          <a:xfrm>
            <a:off x="4559027" y="4155001"/>
            <a:ext cx="3074000" cy="7036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2267"/>
            </a:lvl1pPr>
            <a:lvl2pPr lvl="1" algn="ctr" rtl="0">
              <a:spcBef>
                <a:spcPts val="0"/>
              </a:spcBef>
              <a:spcAft>
                <a:spcPts val="0"/>
              </a:spcAft>
              <a:buSzPts val="2500"/>
              <a:buNone/>
              <a:defRPr sz="2267"/>
            </a:lvl2pPr>
            <a:lvl3pPr lvl="2" algn="ctr" rtl="0">
              <a:spcBef>
                <a:spcPts val="0"/>
              </a:spcBef>
              <a:spcAft>
                <a:spcPts val="0"/>
              </a:spcAft>
              <a:buSzPts val="2500"/>
              <a:buNone/>
              <a:defRPr sz="2267"/>
            </a:lvl3pPr>
            <a:lvl4pPr lvl="3" algn="ctr" rtl="0">
              <a:spcBef>
                <a:spcPts val="0"/>
              </a:spcBef>
              <a:spcAft>
                <a:spcPts val="0"/>
              </a:spcAft>
              <a:buSzPts val="2500"/>
              <a:buNone/>
              <a:defRPr sz="2267"/>
            </a:lvl4pPr>
            <a:lvl5pPr lvl="4" algn="ctr" rtl="0">
              <a:spcBef>
                <a:spcPts val="0"/>
              </a:spcBef>
              <a:spcAft>
                <a:spcPts val="0"/>
              </a:spcAft>
              <a:buSzPts val="2500"/>
              <a:buNone/>
              <a:defRPr sz="2267"/>
            </a:lvl5pPr>
            <a:lvl6pPr lvl="5" algn="ctr" rtl="0">
              <a:spcBef>
                <a:spcPts val="0"/>
              </a:spcBef>
              <a:spcAft>
                <a:spcPts val="0"/>
              </a:spcAft>
              <a:buSzPts val="2500"/>
              <a:buNone/>
              <a:defRPr sz="2267"/>
            </a:lvl6pPr>
            <a:lvl7pPr lvl="6" algn="ctr" rtl="0">
              <a:spcBef>
                <a:spcPts val="0"/>
              </a:spcBef>
              <a:spcAft>
                <a:spcPts val="0"/>
              </a:spcAft>
              <a:buSzPts val="2500"/>
              <a:buNone/>
              <a:defRPr sz="2267"/>
            </a:lvl7pPr>
            <a:lvl8pPr lvl="7" algn="ctr" rtl="0">
              <a:spcBef>
                <a:spcPts val="0"/>
              </a:spcBef>
              <a:spcAft>
                <a:spcPts val="0"/>
              </a:spcAft>
              <a:buSzPts val="2500"/>
              <a:buNone/>
              <a:defRPr sz="2267"/>
            </a:lvl8pPr>
            <a:lvl9pPr lvl="8" algn="ctr" rtl="0">
              <a:spcBef>
                <a:spcPts val="0"/>
              </a:spcBef>
              <a:spcAft>
                <a:spcPts val="0"/>
              </a:spcAft>
              <a:buSzPts val="2500"/>
              <a:buNone/>
              <a:defRPr sz="2267"/>
            </a:lvl9pPr>
          </a:lstStyle>
          <a:p>
            <a:endParaRPr/>
          </a:p>
        </p:txBody>
      </p:sp>
      <p:sp>
        <p:nvSpPr>
          <p:cNvPr id="48" name="Google Shape;48;p13"/>
          <p:cNvSpPr txBox="1">
            <a:spLocks noGrp="1"/>
          </p:cNvSpPr>
          <p:nvPr>
            <p:ph type="subTitle" idx="7"/>
          </p:nvPr>
        </p:nvSpPr>
        <p:spPr>
          <a:xfrm>
            <a:off x="4559027" y="4937035"/>
            <a:ext cx="3074000" cy="646400"/>
          </a:xfrm>
          <a:prstGeom prst="rect">
            <a:avLst/>
          </a:prstGeom>
        </p:spPr>
        <p:txBody>
          <a:bodyPr spcFirstLastPara="1" wrap="square" lIns="61950" tIns="61950" rIns="61950" bIns="61950" anchor="ctr"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9" name="Google Shape;49;p13"/>
          <p:cNvSpPr txBox="1">
            <a:spLocks noGrp="1"/>
          </p:cNvSpPr>
          <p:nvPr>
            <p:ph type="title" idx="8"/>
          </p:nvPr>
        </p:nvSpPr>
        <p:spPr>
          <a:xfrm>
            <a:off x="8158061" y="2243801"/>
            <a:ext cx="3074000" cy="7036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2267"/>
            </a:lvl1pPr>
            <a:lvl2pPr lvl="1" algn="ctr" rtl="0">
              <a:spcBef>
                <a:spcPts val="0"/>
              </a:spcBef>
              <a:spcAft>
                <a:spcPts val="0"/>
              </a:spcAft>
              <a:buSzPts val="2500"/>
              <a:buNone/>
              <a:defRPr sz="2267"/>
            </a:lvl2pPr>
            <a:lvl3pPr lvl="2" algn="ctr" rtl="0">
              <a:spcBef>
                <a:spcPts val="0"/>
              </a:spcBef>
              <a:spcAft>
                <a:spcPts val="0"/>
              </a:spcAft>
              <a:buSzPts val="2500"/>
              <a:buNone/>
              <a:defRPr sz="2267"/>
            </a:lvl3pPr>
            <a:lvl4pPr lvl="3" algn="ctr" rtl="0">
              <a:spcBef>
                <a:spcPts val="0"/>
              </a:spcBef>
              <a:spcAft>
                <a:spcPts val="0"/>
              </a:spcAft>
              <a:buSzPts val="2500"/>
              <a:buNone/>
              <a:defRPr sz="2267"/>
            </a:lvl4pPr>
            <a:lvl5pPr lvl="4" algn="ctr" rtl="0">
              <a:spcBef>
                <a:spcPts val="0"/>
              </a:spcBef>
              <a:spcAft>
                <a:spcPts val="0"/>
              </a:spcAft>
              <a:buSzPts val="2500"/>
              <a:buNone/>
              <a:defRPr sz="2267"/>
            </a:lvl5pPr>
            <a:lvl6pPr lvl="5" algn="ctr" rtl="0">
              <a:spcBef>
                <a:spcPts val="0"/>
              </a:spcBef>
              <a:spcAft>
                <a:spcPts val="0"/>
              </a:spcAft>
              <a:buSzPts val="2500"/>
              <a:buNone/>
              <a:defRPr sz="2267"/>
            </a:lvl6pPr>
            <a:lvl7pPr lvl="6" algn="ctr" rtl="0">
              <a:spcBef>
                <a:spcPts val="0"/>
              </a:spcBef>
              <a:spcAft>
                <a:spcPts val="0"/>
              </a:spcAft>
              <a:buSzPts val="2500"/>
              <a:buNone/>
              <a:defRPr sz="2267"/>
            </a:lvl7pPr>
            <a:lvl8pPr lvl="7" algn="ctr" rtl="0">
              <a:spcBef>
                <a:spcPts val="0"/>
              </a:spcBef>
              <a:spcAft>
                <a:spcPts val="0"/>
              </a:spcAft>
              <a:buSzPts val="2500"/>
              <a:buNone/>
              <a:defRPr sz="2267"/>
            </a:lvl8pPr>
            <a:lvl9pPr lvl="8" algn="ctr" rtl="0">
              <a:spcBef>
                <a:spcPts val="0"/>
              </a:spcBef>
              <a:spcAft>
                <a:spcPts val="0"/>
              </a:spcAft>
              <a:buSzPts val="2500"/>
              <a:buNone/>
              <a:defRPr sz="2267"/>
            </a:lvl9pPr>
          </a:lstStyle>
          <a:p>
            <a:endParaRPr/>
          </a:p>
        </p:txBody>
      </p:sp>
      <p:sp>
        <p:nvSpPr>
          <p:cNvPr id="50" name="Google Shape;50;p13"/>
          <p:cNvSpPr txBox="1">
            <a:spLocks noGrp="1"/>
          </p:cNvSpPr>
          <p:nvPr>
            <p:ph type="subTitle" idx="9"/>
          </p:nvPr>
        </p:nvSpPr>
        <p:spPr>
          <a:xfrm>
            <a:off x="8158061" y="3025835"/>
            <a:ext cx="3074000" cy="646400"/>
          </a:xfrm>
          <a:prstGeom prst="rect">
            <a:avLst/>
          </a:prstGeom>
        </p:spPr>
        <p:txBody>
          <a:bodyPr spcFirstLastPara="1" wrap="square" lIns="61950" tIns="61950" rIns="61950" bIns="61950" anchor="ctr"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1" name="Google Shape;51;p13"/>
          <p:cNvSpPr txBox="1">
            <a:spLocks noGrp="1"/>
          </p:cNvSpPr>
          <p:nvPr>
            <p:ph type="title" idx="13"/>
          </p:nvPr>
        </p:nvSpPr>
        <p:spPr>
          <a:xfrm>
            <a:off x="8158061" y="4155001"/>
            <a:ext cx="3074000" cy="7036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2267"/>
            </a:lvl1pPr>
            <a:lvl2pPr lvl="1" algn="ctr" rtl="0">
              <a:spcBef>
                <a:spcPts val="0"/>
              </a:spcBef>
              <a:spcAft>
                <a:spcPts val="0"/>
              </a:spcAft>
              <a:buSzPts val="2500"/>
              <a:buNone/>
              <a:defRPr sz="2267"/>
            </a:lvl2pPr>
            <a:lvl3pPr lvl="2" algn="ctr" rtl="0">
              <a:spcBef>
                <a:spcPts val="0"/>
              </a:spcBef>
              <a:spcAft>
                <a:spcPts val="0"/>
              </a:spcAft>
              <a:buSzPts val="2500"/>
              <a:buNone/>
              <a:defRPr sz="2267"/>
            </a:lvl3pPr>
            <a:lvl4pPr lvl="3" algn="ctr" rtl="0">
              <a:spcBef>
                <a:spcPts val="0"/>
              </a:spcBef>
              <a:spcAft>
                <a:spcPts val="0"/>
              </a:spcAft>
              <a:buSzPts val="2500"/>
              <a:buNone/>
              <a:defRPr sz="2267"/>
            </a:lvl4pPr>
            <a:lvl5pPr lvl="4" algn="ctr" rtl="0">
              <a:spcBef>
                <a:spcPts val="0"/>
              </a:spcBef>
              <a:spcAft>
                <a:spcPts val="0"/>
              </a:spcAft>
              <a:buSzPts val="2500"/>
              <a:buNone/>
              <a:defRPr sz="2267"/>
            </a:lvl5pPr>
            <a:lvl6pPr lvl="5" algn="ctr" rtl="0">
              <a:spcBef>
                <a:spcPts val="0"/>
              </a:spcBef>
              <a:spcAft>
                <a:spcPts val="0"/>
              </a:spcAft>
              <a:buSzPts val="2500"/>
              <a:buNone/>
              <a:defRPr sz="2267"/>
            </a:lvl6pPr>
            <a:lvl7pPr lvl="6" algn="ctr" rtl="0">
              <a:spcBef>
                <a:spcPts val="0"/>
              </a:spcBef>
              <a:spcAft>
                <a:spcPts val="0"/>
              </a:spcAft>
              <a:buSzPts val="2500"/>
              <a:buNone/>
              <a:defRPr sz="2267"/>
            </a:lvl7pPr>
            <a:lvl8pPr lvl="7" algn="ctr" rtl="0">
              <a:spcBef>
                <a:spcPts val="0"/>
              </a:spcBef>
              <a:spcAft>
                <a:spcPts val="0"/>
              </a:spcAft>
              <a:buSzPts val="2500"/>
              <a:buNone/>
              <a:defRPr sz="2267"/>
            </a:lvl8pPr>
            <a:lvl9pPr lvl="8" algn="ctr" rtl="0">
              <a:spcBef>
                <a:spcPts val="0"/>
              </a:spcBef>
              <a:spcAft>
                <a:spcPts val="0"/>
              </a:spcAft>
              <a:buSzPts val="2500"/>
              <a:buNone/>
              <a:defRPr sz="2267"/>
            </a:lvl9pPr>
          </a:lstStyle>
          <a:p>
            <a:endParaRPr/>
          </a:p>
        </p:txBody>
      </p:sp>
      <p:sp>
        <p:nvSpPr>
          <p:cNvPr id="52" name="Google Shape;52;p13"/>
          <p:cNvSpPr txBox="1">
            <a:spLocks noGrp="1"/>
          </p:cNvSpPr>
          <p:nvPr>
            <p:ph type="subTitle" idx="14"/>
          </p:nvPr>
        </p:nvSpPr>
        <p:spPr>
          <a:xfrm>
            <a:off x="8158061" y="4937035"/>
            <a:ext cx="3074000" cy="646400"/>
          </a:xfrm>
          <a:prstGeom prst="rect">
            <a:avLst/>
          </a:prstGeom>
        </p:spPr>
        <p:txBody>
          <a:bodyPr spcFirstLastPara="1" wrap="square" lIns="61950" tIns="61950" rIns="61950" bIns="61950" anchor="ctr"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3" name="Google Shape;53;p13"/>
          <p:cNvSpPr txBox="1">
            <a:spLocks noGrp="1"/>
          </p:cNvSpPr>
          <p:nvPr>
            <p:ph type="title" idx="15" hasCustomPrompt="1"/>
          </p:nvPr>
        </p:nvSpPr>
        <p:spPr>
          <a:xfrm>
            <a:off x="960000" y="1793044"/>
            <a:ext cx="979600" cy="5968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2667">
                <a:solidFill>
                  <a:srgbClr val="101122"/>
                </a:solidFill>
              </a:defRPr>
            </a:lvl1pPr>
            <a:lvl2pPr lvl="1" rtl="0">
              <a:spcBef>
                <a:spcPts val="0"/>
              </a:spcBef>
              <a:spcAft>
                <a:spcPts val="0"/>
              </a:spcAft>
              <a:buSzPts val="3000"/>
              <a:buNone/>
              <a:defRPr sz="2667"/>
            </a:lvl2pPr>
            <a:lvl3pPr lvl="2" rtl="0">
              <a:spcBef>
                <a:spcPts val="0"/>
              </a:spcBef>
              <a:spcAft>
                <a:spcPts val="0"/>
              </a:spcAft>
              <a:buSzPts val="3000"/>
              <a:buNone/>
              <a:defRPr sz="2667"/>
            </a:lvl3pPr>
            <a:lvl4pPr lvl="3" rtl="0">
              <a:spcBef>
                <a:spcPts val="0"/>
              </a:spcBef>
              <a:spcAft>
                <a:spcPts val="0"/>
              </a:spcAft>
              <a:buSzPts val="3000"/>
              <a:buNone/>
              <a:defRPr sz="2667"/>
            </a:lvl4pPr>
            <a:lvl5pPr lvl="4" rtl="0">
              <a:spcBef>
                <a:spcPts val="0"/>
              </a:spcBef>
              <a:spcAft>
                <a:spcPts val="0"/>
              </a:spcAft>
              <a:buSzPts val="3000"/>
              <a:buNone/>
              <a:defRPr sz="2667"/>
            </a:lvl5pPr>
            <a:lvl6pPr lvl="5" rtl="0">
              <a:spcBef>
                <a:spcPts val="0"/>
              </a:spcBef>
              <a:spcAft>
                <a:spcPts val="0"/>
              </a:spcAft>
              <a:buSzPts val="3000"/>
              <a:buNone/>
              <a:defRPr sz="2667"/>
            </a:lvl6pPr>
            <a:lvl7pPr lvl="6" rtl="0">
              <a:spcBef>
                <a:spcPts val="0"/>
              </a:spcBef>
              <a:spcAft>
                <a:spcPts val="0"/>
              </a:spcAft>
              <a:buSzPts val="3000"/>
              <a:buNone/>
              <a:defRPr sz="2667"/>
            </a:lvl7pPr>
            <a:lvl8pPr lvl="7" rtl="0">
              <a:spcBef>
                <a:spcPts val="0"/>
              </a:spcBef>
              <a:spcAft>
                <a:spcPts val="0"/>
              </a:spcAft>
              <a:buSzPts val="3000"/>
              <a:buNone/>
              <a:defRPr sz="2667"/>
            </a:lvl8pPr>
            <a:lvl9pPr lvl="8" rtl="0">
              <a:spcBef>
                <a:spcPts val="0"/>
              </a:spcBef>
              <a:spcAft>
                <a:spcPts val="0"/>
              </a:spcAft>
              <a:buSzPts val="3000"/>
              <a:buNone/>
              <a:defRPr sz="2667"/>
            </a:lvl9pPr>
          </a:lstStyle>
          <a:p>
            <a:r>
              <a:t>xx%</a:t>
            </a:r>
          </a:p>
        </p:txBody>
      </p:sp>
      <p:sp>
        <p:nvSpPr>
          <p:cNvPr id="54" name="Google Shape;54;p13"/>
          <p:cNvSpPr txBox="1">
            <a:spLocks noGrp="1"/>
          </p:cNvSpPr>
          <p:nvPr>
            <p:ph type="title" idx="16" hasCustomPrompt="1"/>
          </p:nvPr>
        </p:nvSpPr>
        <p:spPr>
          <a:xfrm>
            <a:off x="960000" y="3704255"/>
            <a:ext cx="979600" cy="5968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2667">
                <a:solidFill>
                  <a:srgbClr val="101122"/>
                </a:solidFill>
              </a:defRPr>
            </a:lvl1pPr>
            <a:lvl2pPr lvl="1" rtl="0">
              <a:spcBef>
                <a:spcPts val="0"/>
              </a:spcBef>
              <a:spcAft>
                <a:spcPts val="0"/>
              </a:spcAft>
              <a:buSzPts val="3000"/>
              <a:buNone/>
              <a:defRPr sz="2667"/>
            </a:lvl2pPr>
            <a:lvl3pPr lvl="2" rtl="0">
              <a:spcBef>
                <a:spcPts val="0"/>
              </a:spcBef>
              <a:spcAft>
                <a:spcPts val="0"/>
              </a:spcAft>
              <a:buSzPts val="3000"/>
              <a:buNone/>
              <a:defRPr sz="2667"/>
            </a:lvl3pPr>
            <a:lvl4pPr lvl="3" rtl="0">
              <a:spcBef>
                <a:spcPts val="0"/>
              </a:spcBef>
              <a:spcAft>
                <a:spcPts val="0"/>
              </a:spcAft>
              <a:buSzPts val="3000"/>
              <a:buNone/>
              <a:defRPr sz="2667"/>
            </a:lvl4pPr>
            <a:lvl5pPr lvl="4" rtl="0">
              <a:spcBef>
                <a:spcPts val="0"/>
              </a:spcBef>
              <a:spcAft>
                <a:spcPts val="0"/>
              </a:spcAft>
              <a:buSzPts val="3000"/>
              <a:buNone/>
              <a:defRPr sz="2667"/>
            </a:lvl5pPr>
            <a:lvl6pPr lvl="5" rtl="0">
              <a:spcBef>
                <a:spcPts val="0"/>
              </a:spcBef>
              <a:spcAft>
                <a:spcPts val="0"/>
              </a:spcAft>
              <a:buSzPts val="3000"/>
              <a:buNone/>
              <a:defRPr sz="2667"/>
            </a:lvl6pPr>
            <a:lvl7pPr lvl="6" rtl="0">
              <a:spcBef>
                <a:spcPts val="0"/>
              </a:spcBef>
              <a:spcAft>
                <a:spcPts val="0"/>
              </a:spcAft>
              <a:buSzPts val="3000"/>
              <a:buNone/>
              <a:defRPr sz="2667"/>
            </a:lvl7pPr>
            <a:lvl8pPr lvl="7" rtl="0">
              <a:spcBef>
                <a:spcPts val="0"/>
              </a:spcBef>
              <a:spcAft>
                <a:spcPts val="0"/>
              </a:spcAft>
              <a:buSzPts val="3000"/>
              <a:buNone/>
              <a:defRPr sz="2667"/>
            </a:lvl8pPr>
            <a:lvl9pPr lvl="8" rtl="0">
              <a:spcBef>
                <a:spcPts val="0"/>
              </a:spcBef>
              <a:spcAft>
                <a:spcPts val="0"/>
              </a:spcAft>
              <a:buSzPts val="3000"/>
              <a:buNone/>
              <a:defRPr sz="2667"/>
            </a:lvl9pPr>
          </a:lstStyle>
          <a:p>
            <a:r>
              <a:t>xx%</a:t>
            </a:r>
          </a:p>
        </p:txBody>
      </p:sp>
      <p:sp>
        <p:nvSpPr>
          <p:cNvPr id="55" name="Google Shape;55;p13"/>
          <p:cNvSpPr txBox="1">
            <a:spLocks noGrp="1"/>
          </p:cNvSpPr>
          <p:nvPr>
            <p:ph type="title" idx="17" hasCustomPrompt="1"/>
          </p:nvPr>
        </p:nvSpPr>
        <p:spPr>
          <a:xfrm>
            <a:off x="4559033" y="1793044"/>
            <a:ext cx="979600" cy="5968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2667">
                <a:solidFill>
                  <a:srgbClr val="101122"/>
                </a:solidFill>
              </a:defRPr>
            </a:lvl1pPr>
            <a:lvl2pPr lvl="1" rtl="0">
              <a:spcBef>
                <a:spcPts val="0"/>
              </a:spcBef>
              <a:spcAft>
                <a:spcPts val="0"/>
              </a:spcAft>
              <a:buSzPts val="3000"/>
              <a:buNone/>
              <a:defRPr sz="2667"/>
            </a:lvl2pPr>
            <a:lvl3pPr lvl="2" rtl="0">
              <a:spcBef>
                <a:spcPts val="0"/>
              </a:spcBef>
              <a:spcAft>
                <a:spcPts val="0"/>
              </a:spcAft>
              <a:buSzPts val="3000"/>
              <a:buNone/>
              <a:defRPr sz="2667"/>
            </a:lvl3pPr>
            <a:lvl4pPr lvl="3" rtl="0">
              <a:spcBef>
                <a:spcPts val="0"/>
              </a:spcBef>
              <a:spcAft>
                <a:spcPts val="0"/>
              </a:spcAft>
              <a:buSzPts val="3000"/>
              <a:buNone/>
              <a:defRPr sz="2667"/>
            </a:lvl4pPr>
            <a:lvl5pPr lvl="4" rtl="0">
              <a:spcBef>
                <a:spcPts val="0"/>
              </a:spcBef>
              <a:spcAft>
                <a:spcPts val="0"/>
              </a:spcAft>
              <a:buSzPts val="3000"/>
              <a:buNone/>
              <a:defRPr sz="2667"/>
            </a:lvl5pPr>
            <a:lvl6pPr lvl="5" rtl="0">
              <a:spcBef>
                <a:spcPts val="0"/>
              </a:spcBef>
              <a:spcAft>
                <a:spcPts val="0"/>
              </a:spcAft>
              <a:buSzPts val="3000"/>
              <a:buNone/>
              <a:defRPr sz="2667"/>
            </a:lvl6pPr>
            <a:lvl7pPr lvl="6" rtl="0">
              <a:spcBef>
                <a:spcPts val="0"/>
              </a:spcBef>
              <a:spcAft>
                <a:spcPts val="0"/>
              </a:spcAft>
              <a:buSzPts val="3000"/>
              <a:buNone/>
              <a:defRPr sz="2667"/>
            </a:lvl7pPr>
            <a:lvl8pPr lvl="7" rtl="0">
              <a:spcBef>
                <a:spcPts val="0"/>
              </a:spcBef>
              <a:spcAft>
                <a:spcPts val="0"/>
              </a:spcAft>
              <a:buSzPts val="3000"/>
              <a:buNone/>
              <a:defRPr sz="2667"/>
            </a:lvl8pPr>
            <a:lvl9pPr lvl="8" rtl="0">
              <a:spcBef>
                <a:spcPts val="0"/>
              </a:spcBef>
              <a:spcAft>
                <a:spcPts val="0"/>
              </a:spcAft>
              <a:buSzPts val="3000"/>
              <a:buNone/>
              <a:defRPr sz="2667"/>
            </a:lvl9pPr>
          </a:lstStyle>
          <a:p>
            <a:r>
              <a:t>xx%</a:t>
            </a:r>
          </a:p>
        </p:txBody>
      </p:sp>
      <p:sp>
        <p:nvSpPr>
          <p:cNvPr id="56" name="Google Shape;56;p13"/>
          <p:cNvSpPr txBox="1">
            <a:spLocks noGrp="1"/>
          </p:cNvSpPr>
          <p:nvPr>
            <p:ph type="title" idx="18" hasCustomPrompt="1"/>
          </p:nvPr>
        </p:nvSpPr>
        <p:spPr>
          <a:xfrm>
            <a:off x="4559033" y="3704255"/>
            <a:ext cx="979600" cy="5968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2667">
                <a:solidFill>
                  <a:srgbClr val="101122"/>
                </a:solidFill>
              </a:defRPr>
            </a:lvl1pPr>
            <a:lvl2pPr lvl="1" rtl="0">
              <a:spcBef>
                <a:spcPts val="0"/>
              </a:spcBef>
              <a:spcAft>
                <a:spcPts val="0"/>
              </a:spcAft>
              <a:buSzPts val="3000"/>
              <a:buNone/>
              <a:defRPr sz="2667"/>
            </a:lvl2pPr>
            <a:lvl3pPr lvl="2" rtl="0">
              <a:spcBef>
                <a:spcPts val="0"/>
              </a:spcBef>
              <a:spcAft>
                <a:spcPts val="0"/>
              </a:spcAft>
              <a:buSzPts val="3000"/>
              <a:buNone/>
              <a:defRPr sz="2667"/>
            </a:lvl3pPr>
            <a:lvl4pPr lvl="3" rtl="0">
              <a:spcBef>
                <a:spcPts val="0"/>
              </a:spcBef>
              <a:spcAft>
                <a:spcPts val="0"/>
              </a:spcAft>
              <a:buSzPts val="3000"/>
              <a:buNone/>
              <a:defRPr sz="2667"/>
            </a:lvl4pPr>
            <a:lvl5pPr lvl="4" rtl="0">
              <a:spcBef>
                <a:spcPts val="0"/>
              </a:spcBef>
              <a:spcAft>
                <a:spcPts val="0"/>
              </a:spcAft>
              <a:buSzPts val="3000"/>
              <a:buNone/>
              <a:defRPr sz="2667"/>
            </a:lvl5pPr>
            <a:lvl6pPr lvl="5" rtl="0">
              <a:spcBef>
                <a:spcPts val="0"/>
              </a:spcBef>
              <a:spcAft>
                <a:spcPts val="0"/>
              </a:spcAft>
              <a:buSzPts val="3000"/>
              <a:buNone/>
              <a:defRPr sz="2667"/>
            </a:lvl6pPr>
            <a:lvl7pPr lvl="6" rtl="0">
              <a:spcBef>
                <a:spcPts val="0"/>
              </a:spcBef>
              <a:spcAft>
                <a:spcPts val="0"/>
              </a:spcAft>
              <a:buSzPts val="3000"/>
              <a:buNone/>
              <a:defRPr sz="2667"/>
            </a:lvl7pPr>
            <a:lvl8pPr lvl="7" rtl="0">
              <a:spcBef>
                <a:spcPts val="0"/>
              </a:spcBef>
              <a:spcAft>
                <a:spcPts val="0"/>
              </a:spcAft>
              <a:buSzPts val="3000"/>
              <a:buNone/>
              <a:defRPr sz="2667"/>
            </a:lvl8pPr>
            <a:lvl9pPr lvl="8" rtl="0">
              <a:spcBef>
                <a:spcPts val="0"/>
              </a:spcBef>
              <a:spcAft>
                <a:spcPts val="0"/>
              </a:spcAft>
              <a:buSzPts val="3000"/>
              <a:buNone/>
              <a:defRPr sz="2667"/>
            </a:lvl9pPr>
          </a:lstStyle>
          <a:p>
            <a:r>
              <a:t>xx%</a:t>
            </a:r>
          </a:p>
        </p:txBody>
      </p:sp>
      <p:sp>
        <p:nvSpPr>
          <p:cNvPr id="57" name="Google Shape;57;p13"/>
          <p:cNvSpPr txBox="1">
            <a:spLocks noGrp="1"/>
          </p:cNvSpPr>
          <p:nvPr>
            <p:ph type="title" idx="19" hasCustomPrompt="1"/>
          </p:nvPr>
        </p:nvSpPr>
        <p:spPr>
          <a:xfrm>
            <a:off x="8158067" y="1793044"/>
            <a:ext cx="979600" cy="5968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2667">
                <a:solidFill>
                  <a:srgbClr val="101122"/>
                </a:solidFill>
              </a:defRPr>
            </a:lvl1pPr>
            <a:lvl2pPr lvl="1" rtl="0">
              <a:spcBef>
                <a:spcPts val="0"/>
              </a:spcBef>
              <a:spcAft>
                <a:spcPts val="0"/>
              </a:spcAft>
              <a:buSzPts val="3000"/>
              <a:buNone/>
              <a:defRPr sz="2667"/>
            </a:lvl2pPr>
            <a:lvl3pPr lvl="2" rtl="0">
              <a:spcBef>
                <a:spcPts val="0"/>
              </a:spcBef>
              <a:spcAft>
                <a:spcPts val="0"/>
              </a:spcAft>
              <a:buSzPts val="3000"/>
              <a:buNone/>
              <a:defRPr sz="2667"/>
            </a:lvl3pPr>
            <a:lvl4pPr lvl="3" rtl="0">
              <a:spcBef>
                <a:spcPts val="0"/>
              </a:spcBef>
              <a:spcAft>
                <a:spcPts val="0"/>
              </a:spcAft>
              <a:buSzPts val="3000"/>
              <a:buNone/>
              <a:defRPr sz="2667"/>
            </a:lvl4pPr>
            <a:lvl5pPr lvl="4" rtl="0">
              <a:spcBef>
                <a:spcPts val="0"/>
              </a:spcBef>
              <a:spcAft>
                <a:spcPts val="0"/>
              </a:spcAft>
              <a:buSzPts val="3000"/>
              <a:buNone/>
              <a:defRPr sz="2667"/>
            </a:lvl5pPr>
            <a:lvl6pPr lvl="5" rtl="0">
              <a:spcBef>
                <a:spcPts val="0"/>
              </a:spcBef>
              <a:spcAft>
                <a:spcPts val="0"/>
              </a:spcAft>
              <a:buSzPts val="3000"/>
              <a:buNone/>
              <a:defRPr sz="2667"/>
            </a:lvl6pPr>
            <a:lvl7pPr lvl="6" rtl="0">
              <a:spcBef>
                <a:spcPts val="0"/>
              </a:spcBef>
              <a:spcAft>
                <a:spcPts val="0"/>
              </a:spcAft>
              <a:buSzPts val="3000"/>
              <a:buNone/>
              <a:defRPr sz="2667"/>
            </a:lvl7pPr>
            <a:lvl8pPr lvl="7" rtl="0">
              <a:spcBef>
                <a:spcPts val="0"/>
              </a:spcBef>
              <a:spcAft>
                <a:spcPts val="0"/>
              </a:spcAft>
              <a:buSzPts val="3000"/>
              <a:buNone/>
              <a:defRPr sz="2667"/>
            </a:lvl8pPr>
            <a:lvl9pPr lvl="8" rtl="0">
              <a:spcBef>
                <a:spcPts val="0"/>
              </a:spcBef>
              <a:spcAft>
                <a:spcPts val="0"/>
              </a:spcAft>
              <a:buSzPts val="3000"/>
              <a:buNone/>
              <a:defRPr sz="2667"/>
            </a:lvl9pPr>
          </a:lstStyle>
          <a:p>
            <a:r>
              <a:t>xx%</a:t>
            </a:r>
          </a:p>
        </p:txBody>
      </p:sp>
      <p:sp>
        <p:nvSpPr>
          <p:cNvPr id="58" name="Google Shape;58;p13"/>
          <p:cNvSpPr txBox="1">
            <a:spLocks noGrp="1"/>
          </p:cNvSpPr>
          <p:nvPr>
            <p:ph type="title" idx="20" hasCustomPrompt="1"/>
          </p:nvPr>
        </p:nvSpPr>
        <p:spPr>
          <a:xfrm>
            <a:off x="8158067" y="3704255"/>
            <a:ext cx="979600" cy="5968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2667">
                <a:solidFill>
                  <a:srgbClr val="101122"/>
                </a:solidFill>
              </a:defRPr>
            </a:lvl1pPr>
            <a:lvl2pPr lvl="1" rtl="0">
              <a:spcBef>
                <a:spcPts val="0"/>
              </a:spcBef>
              <a:spcAft>
                <a:spcPts val="0"/>
              </a:spcAft>
              <a:buSzPts val="3000"/>
              <a:buNone/>
              <a:defRPr sz="2667"/>
            </a:lvl2pPr>
            <a:lvl3pPr lvl="2" rtl="0">
              <a:spcBef>
                <a:spcPts val="0"/>
              </a:spcBef>
              <a:spcAft>
                <a:spcPts val="0"/>
              </a:spcAft>
              <a:buSzPts val="3000"/>
              <a:buNone/>
              <a:defRPr sz="2667"/>
            </a:lvl3pPr>
            <a:lvl4pPr lvl="3" rtl="0">
              <a:spcBef>
                <a:spcPts val="0"/>
              </a:spcBef>
              <a:spcAft>
                <a:spcPts val="0"/>
              </a:spcAft>
              <a:buSzPts val="3000"/>
              <a:buNone/>
              <a:defRPr sz="2667"/>
            </a:lvl4pPr>
            <a:lvl5pPr lvl="4" rtl="0">
              <a:spcBef>
                <a:spcPts val="0"/>
              </a:spcBef>
              <a:spcAft>
                <a:spcPts val="0"/>
              </a:spcAft>
              <a:buSzPts val="3000"/>
              <a:buNone/>
              <a:defRPr sz="2667"/>
            </a:lvl5pPr>
            <a:lvl6pPr lvl="5" rtl="0">
              <a:spcBef>
                <a:spcPts val="0"/>
              </a:spcBef>
              <a:spcAft>
                <a:spcPts val="0"/>
              </a:spcAft>
              <a:buSzPts val="3000"/>
              <a:buNone/>
              <a:defRPr sz="2667"/>
            </a:lvl6pPr>
            <a:lvl7pPr lvl="6" rtl="0">
              <a:spcBef>
                <a:spcPts val="0"/>
              </a:spcBef>
              <a:spcAft>
                <a:spcPts val="0"/>
              </a:spcAft>
              <a:buSzPts val="3000"/>
              <a:buNone/>
              <a:defRPr sz="2667"/>
            </a:lvl7pPr>
            <a:lvl8pPr lvl="7" rtl="0">
              <a:spcBef>
                <a:spcPts val="0"/>
              </a:spcBef>
              <a:spcAft>
                <a:spcPts val="0"/>
              </a:spcAft>
              <a:buSzPts val="3000"/>
              <a:buNone/>
              <a:defRPr sz="2667"/>
            </a:lvl8pPr>
            <a:lvl9pPr lvl="8" rtl="0">
              <a:spcBef>
                <a:spcPts val="0"/>
              </a:spcBef>
              <a:spcAft>
                <a:spcPts val="0"/>
              </a:spcAft>
              <a:buSzPts val="3000"/>
              <a:buNone/>
              <a:defRPr sz="2667"/>
            </a:lvl9pPr>
          </a:lstStyle>
          <a:p>
            <a:r>
              <a:t>xx%</a:t>
            </a:r>
          </a:p>
        </p:txBody>
      </p:sp>
      <p:sp>
        <p:nvSpPr>
          <p:cNvPr id="59" name="Google Shape;59;p13"/>
          <p:cNvSpPr txBox="1">
            <a:spLocks noGrp="1"/>
          </p:cNvSpPr>
          <p:nvPr>
            <p:ph type="title" idx="21"/>
          </p:nvPr>
        </p:nvSpPr>
        <p:spPr>
          <a:xfrm>
            <a:off x="609600" y="548633"/>
            <a:ext cx="10984800" cy="6376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3500"/>
              <a:buFont typeface="Bebas Neue"/>
              <a:buNone/>
              <a:defRPr sz="3200">
                <a:solidFill>
                  <a:schemeClr val="dk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32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2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2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2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2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2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2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200">
                <a:solidFill>
                  <a:schemeClr val="dk1"/>
                </a:solidFill>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41168830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3090601" y="1742801"/>
            <a:ext cx="6010800" cy="3372400"/>
          </a:xfrm>
          <a:prstGeom prst="rect">
            <a:avLst/>
          </a:prstGeom>
        </p:spPr>
        <p:txBody>
          <a:bodyPr spcFirstLastPara="1" wrap="square" lIns="0" tIns="0" rIns="0" bIns="0" anchor="ctr" anchorCtr="0">
            <a:noAutofit/>
          </a:bodyPr>
          <a:lstStyle>
            <a:lvl1pPr lvl="0" algn="ctr">
              <a:lnSpc>
                <a:spcPct val="80000"/>
              </a:lnSpc>
              <a:spcBef>
                <a:spcPts val="0"/>
              </a:spcBef>
              <a:spcAft>
                <a:spcPts val="0"/>
              </a:spcAft>
              <a:buSzPts val="4800"/>
              <a:buNone/>
              <a:defRPr sz="9066"/>
            </a:lvl1pPr>
            <a:lvl2pPr lvl="1">
              <a:spcBef>
                <a:spcPts val="0"/>
              </a:spcBef>
              <a:spcAft>
                <a:spcPts val="0"/>
              </a:spcAft>
              <a:buSzPts val="4800"/>
              <a:buNone/>
              <a:defRPr sz="4400"/>
            </a:lvl2pPr>
            <a:lvl3pPr lvl="2">
              <a:spcBef>
                <a:spcPts val="0"/>
              </a:spcBef>
              <a:spcAft>
                <a:spcPts val="0"/>
              </a:spcAft>
              <a:buSzPts val="4800"/>
              <a:buNone/>
              <a:defRPr sz="4400"/>
            </a:lvl3pPr>
            <a:lvl4pPr lvl="3">
              <a:spcBef>
                <a:spcPts val="0"/>
              </a:spcBef>
              <a:spcAft>
                <a:spcPts val="0"/>
              </a:spcAft>
              <a:buSzPts val="4800"/>
              <a:buNone/>
              <a:defRPr sz="4400"/>
            </a:lvl4pPr>
            <a:lvl5pPr lvl="4">
              <a:spcBef>
                <a:spcPts val="0"/>
              </a:spcBef>
              <a:spcAft>
                <a:spcPts val="0"/>
              </a:spcAft>
              <a:buSzPts val="4800"/>
              <a:buNone/>
              <a:defRPr sz="4400"/>
            </a:lvl5pPr>
            <a:lvl6pPr lvl="5">
              <a:spcBef>
                <a:spcPts val="0"/>
              </a:spcBef>
              <a:spcAft>
                <a:spcPts val="0"/>
              </a:spcAft>
              <a:buSzPts val="4800"/>
              <a:buNone/>
              <a:defRPr sz="4400"/>
            </a:lvl6pPr>
            <a:lvl7pPr lvl="6">
              <a:spcBef>
                <a:spcPts val="0"/>
              </a:spcBef>
              <a:spcAft>
                <a:spcPts val="0"/>
              </a:spcAft>
              <a:buSzPts val="4800"/>
              <a:buNone/>
              <a:defRPr sz="4400"/>
            </a:lvl7pPr>
            <a:lvl8pPr lvl="7">
              <a:spcBef>
                <a:spcPts val="0"/>
              </a:spcBef>
              <a:spcAft>
                <a:spcPts val="0"/>
              </a:spcAft>
              <a:buSzPts val="4800"/>
              <a:buNone/>
              <a:defRPr sz="4400"/>
            </a:lvl8pPr>
            <a:lvl9pPr lvl="8">
              <a:spcBef>
                <a:spcPts val="0"/>
              </a:spcBef>
              <a:spcAft>
                <a:spcPts val="0"/>
              </a:spcAft>
              <a:buSzPts val="4800"/>
              <a:buNone/>
              <a:defRPr sz="4400"/>
            </a:lvl9pPr>
          </a:lstStyle>
          <a:p>
            <a:endParaRPr/>
          </a:p>
        </p:txBody>
      </p:sp>
    </p:spTree>
    <p:extLst>
      <p:ext uri="{BB962C8B-B14F-4D97-AF65-F5344CB8AC3E}">
        <p14:creationId xmlns:p14="http://schemas.microsoft.com/office/powerpoint/2010/main" val="2742241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3/27/2022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
        <p:nvSpPr>
          <p:cNvPr id="8" name="Content Placeholder 7"/>
          <p:cNvSpPr>
            <a:spLocks noGrp="1"/>
          </p:cNvSpPr>
          <p:nvPr>
            <p:ph sz="quarter" idx="1"/>
          </p:nvPr>
        </p:nvSpPr>
        <p:spPr>
          <a:xfrm>
            <a:off x="1219200" y="1447800"/>
            <a:ext cx="103632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1" name="Rectangle 10"/>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dirty="0"/>
          </a:p>
        </p:txBody>
      </p:sp>
      <p:sp useBgFill="1">
        <p:nvSpPr>
          <p:cNvPr id="10" name="Rounded Rectangle 9"/>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 name="Title 1"/>
          <p:cNvSpPr>
            <a:spLocks noGrp="1"/>
          </p:cNvSpPr>
          <p:nvPr>
            <p:ph type="title"/>
          </p:nvPr>
        </p:nvSpPr>
        <p:spPr>
          <a:xfrm>
            <a:off x="963084" y="952501"/>
            <a:ext cx="103632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63084" y="2547938"/>
            <a:ext cx="103632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3/27/2022</a:t>
            </a:fld>
            <a:endParaRPr lang="en-US" dirty="0"/>
          </a:p>
        </p:txBody>
      </p:sp>
      <p:sp>
        <p:nvSpPr>
          <p:cNvPr id="5" name="Footer Placeholder 4"/>
          <p:cNvSpPr>
            <a:spLocks noGrp="1"/>
          </p:cNvSpPr>
          <p:nvPr>
            <p:ph type="ftr" sz="quarter" idx="11"/>
          </p:nvPr>
        </p:nvSpPr>
        <p:spPr>
          <a:xfrm>
            <a:off x="1066800" y="6172200"/>
            <a:ext cx="5334000" cy="457200"/>
          </a:xfrm>
        </p:spPr>
        <p:txBody>
          <a:bodyPr/>
          <a:lstStyle/>
          <a:p>
            <a:endParaRPr lang="en-US" dirty="0"/>
          </a:p>
        </p:txBody>
      </p:sp>
      <p:sp>
        <p:nvSpPr>
          <p:cNvPr id="7" name="Rectangle 6"/>
          <p:cNvSpPr/>
          <p:nvPr/>
        </p:nvSpPr>
        <p:spPr>
          <a:xfrm flipV="1">
            <a:off x="92550" y="2376830"/>
            <a:ext cx="120180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92195" y="2341476"/>
            <a:ext cx="12018375"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Rectangle 8"/>
          <p:cNvSpPr/>
          <p:nvPr/>
        </p:nvSpPr>
        <p:spPr>
          <a:xfrm>
            <a:off x="91075" y="2468880"/>
            <a:ext cx="12019495"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6" name="Slide Number Placeholder 5"/>
          <p:cNvSpPr>
            <a:spLocks noGrp="1"/>
          </p:cNvSpPr>
          <p:nvPr>
            <p:ph type="sldNum" sz="quarter" idx="12"/>
          </p:nvPr>
        </p:nvSpPr>
        <p:spPr>
          <a:xfrm>
            <a:off x="195072" y="6208776"/>
            <a:ext cx="609600" cy="457200"/>
          </a:xfrm>
        </p:spPr>
        <p:txBody>
          <a:bodyPr/>
          <a:lstStyle/>
          <a:p>
            <a:fld id="{B6F15528-21DE-4FAA-801E-634DDDAF4B2B}"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3/27/2022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
        <p:nvSpPr>
          <p:cNvPr id="9" name="Content Placeholder 8"/>
          <p:cNvSpPr>
            <a:spLocks noGrp="1"/>
          </p:cNvSpPr>
          <p:nvPr>
            <p:ph sz="quarter" idx="1"/>
          </p:nvPr>
        </p:nvSpPr>
        <p:spPr>
          <a:xfrm>
            <a:off x="1219200" y="1447800"/>
            <a:ext cx="499872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6578600" y="1447800"/>
            <a:ext cx="499872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273050"/>
            <a:ext cx="103632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19200" y="1447800"/>
            <a:ext cx="49784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604000" y="1447800"/>
            <a:ext cx="49784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pPr/>
              <a:t>3/27/2022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
        <p:nvSpPr>
          <p:cNvPr id="11" name="Content Placeholder 10"/>
          <p:cNvSpPr>
            <a:spLocks noGrp="1"/>
          </p:cNvSpPr>
          <p:nvPr>
            <p:ph sz="half" idx="2"/>
          </p:nvPr>
        </p:nvSpPr>
        <p:spPr>
          <a:xfrm>
            <a:off x="1219200" y="2247900"/>
            <a:ext cx="49784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6604000" y="2247900"/>
            <a:ext cx="49784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1D8BD707-D9CF-40AE-B4C6-C98DA3205C09}" type="datetimeFigureOut">
              <a:rPr lang="en-US" smtClean="0"/>
              <a:pPr/>
              <a:t>3/27/2022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useBgFill="1">
        <p:nvSpPr>
          <p:cNvPr id="9" name="Rounded Rectangle 8"/>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 name="Title 1"/>
          <p:cNvSpPr>
            <a:spLocks noGrp="1"/>
          </p:cNvSpPr>
          <p:nvPr>
            <p:ph type="title"/>
          </p:nvPr>
        </p:nvSpPr>
        <p:spPr>
          <a:xfrm>
            <a:off x="1219200" y="273050"/>
            <a:ext cx="103632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1219200" y="1600200"/>
            <a:ext cx="2540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
        <p:nvSpPr>
          <p:cNvPr id="11" name="Content Placeholder 10"/>
          <p:cNvSpPr>
            <a:spLocks noGrp="1"/>
          </p:cNvSpPr>
          <p:nvPr>
            <p:ph sz="quarter" idx="1"/>
          </p:nvPr>
        </p:nvSpPr>
        <p:spPr>
          <a:xfrm>
            <a:off x="3962400" y="1600200"/>
            <a:ext cx="7620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4900550"/>
            <a:ext cx="97536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1219200" y="5445825"/>
            <a:ext cx="97536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3/27/2022</a:t>
            </a:fld>
            <a:endParaRPr lang="en-US" dirty="0"/>
          </a:p>
        </p:txBody>
      </p:sp>
      <p:sp>
        <p:nvSpPr>
          <p:cNvPr id="6" name="Footer Placeholder 5"/>
          <p:cNvSpPr>
            <a:spLocks noGrp="1"/>
          </p:cNvSpPr>
          <p:nvPr>
            <p:ph type="ftr" sz="quarter" idx="11"/>
          </p:nvPr>
        </p:nvSpPr>
        <p:spPr>
          <a:xfrm>
            <a:off x="1219200" y="6172200"/>
            <a:ext cx="5181600" cy="457200"/>
          </a:xfrm>
        </p:spPr>
        <p:txBody>
          <a:bodyPr/>
          <a:lstStyle/>
          <a:p>
            <a:endParaRPr lang="en-US" dirty="0"/>
          </a:p>
        </p:txBody>
      </p:sp>
      <p:sp>
        <p:nvSpPr>
          <p:cNvPr id="7" name="Slide Number Placeholder 6"/>
          <p:cNvSpPr>
            <a:spLocks noGrp="1"/>
          </p:cNvSpPr>
          <p:nvPr>
            <p:ph type="sldNum" sz="quarter" idx="12"/>
          </p:nvPr>
        </p:nvSpPr>
        <p:spPr>
          <a:xfrm>
            <a:off x="195072" y="6208776"/>
            <a:ext cx="609600" cy="457200"/>
          </a:xfrm>
        </p:spPr>
        <p:txBody>
          <a:bodyPr/>
          <a:lstStyle/>
          <a:p>
            <a:fld id="{B6F15528-21DE-4FAA-801E-634DDDAF4B2B}" type="slidenum">
              <a:rPr lang="en-US" smtClean="0"/>
              <a:pPr/>
              <a:t>‹#›</a:t>
            </a:fld>
            <a:endParaRPr lang="en-US" dirty="0"/>
          </a:p>
        </p:txBody>
      </p:sp>
      <p:sp>
        <p:nvSpPr>
          <p:cNvPr id="11" name="Rectangle 10"/>
          <p:cNvSpPr/>
          <p:nvPr/>
        </p:nvSpPr>
        <p:spPr>
          <a:xfrm flipV="1">
            <a:off x="91076" y="4683555"/>
            <a:ext cx="120091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Rectangle 11"/>
          <p:cNvSpPr/>
          <p:nvPr/>
        </p:nvSpPr>
        <p:spPr>
          <a:xfrm>
            <a:off x="91345" y="4650475"/>
            <a:ext cx="12008852"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3" name="Rectangle 12"/>
          <p:cNvSpPr/>
          <p:nvPr/>
        </p:nvSpPr>
        <p:spPr>
          <a:xfrm>
            <a:off x="91348" y="4773225"/>
            <a:ext cx="12008849"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 name="Picture Placeholder 2"/>
          <p:cNvSpPr>
            <a:spLocks noGrp="1"/>
          </p:cNvSpPr>
          <p:nvPr>
            <p:ph type="pic" idx="1"/>
          </p:nvPr>
        </p:nvSpPr>
        <p:spPr>
          <a:xfrm>
            <a:off x="91078" y="66676"/>
            <a:ext cx="12002497"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dirty="0"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dirty="0"/>
          </a:p>
        </p:txBody>
      </p:sp>
      <p:sp useBgFill="1">
        <p:nvSpPr>
          <p:cNvPr id="8" name="Rounded Rectangle 7"/>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Title Placeholder 21"/>
          <p:cNvSpPr>
            <a:spLocks noGrp="1"/>
          </p:cNvSpPr>
          <p:nvPr>
            <p:ph type="title"/>
          </p:nvPr>
        </p:nvSpPr>
        <p:spPr>
          <a:xfrm>
            <a:off x="1219200" y="274638"/>
            <a:ext cx="103632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1219200" y="1447800"/>
            <a:ext cx="103632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8229600" y="6191250"/>
            <a:ext cx="3302000" cy="476250"/>
          </a:xfrm>
          <a:prstGeom prst="rect">
            <a:avLst/>
          </a:prstGeom>
        </p:spPr>
        <p:txBody>
          <a:bodyPr anchor="ctr" anchorCtr="0"/>
          <a:lstStyle>
            <a:lvl1pPr algn="r" eaLnBrk="1" latinLnBrk="0" hangingPunct="1">
              <a:defRPr kumimoji="0" sz="1400">
                <a:solidFill>
                  <a:schemeClr val="tx2"/>
                </a:solidFill>
              </a:defRPr>
            </a:lvl1pPr>
          </a:lstStyle>
          <a:p>
            <a:fld id="{1D8BD707-D9CF-40AE-B4C6-C98DA3205C09}" type="datetimeFigureOut">
              <a:rPr lang="en-US" smtClean="0"/>
              <a:pPr/>
              <a:t>3/27/2022</a:t>
            </a:fld>
            <a:endParaRPr lang="en-US" dirty="0"/>
          </a:p>
        </p:txBody>
      </p:sp>
      <p:sp>
        <p:nvSpPr>
          <p:cNvPr id="3" name="Footer Placeholder 2"/>
          <p:cNvSpPr>
            <a:spLocks noGrp="1"/>
          </p:cNvSpPr>
          <p:nvPr>
            <p:ph type="ftr" sz="quarter" idx="3"/>
          </p:nvPr>
        </p:nvSpPr>
        <p:spPr>
          <a:xfrm>
            <a:off x="1219200" y="6172200"/>
            <a:ext cx="5283200" cy="457200"/>
          </a:xfrm>
          <a:prstGeom prst="rect">
            <a:avLst/>
          </a:prstGeom>
        </p:spPr>
        <p:txBody>
          <a:bodyPr anchor="ctr" anchorCtr="0"/>
          <a:lstStyle>
            <a:lvl1pPr eaLnBrk="1" latinLnBrk="0" hangingPunct="1">
              <a:defRPr kumimoji="0" sz="1400">
                <a:solidFill>
                  <a:schemeClr val="tx2"/>
                </a:solidFill>
              </a:defRPr>
            </a:lvl1pPr>
          </a:lstStyle>
          <a:p>
            <a:endParaRPr lang="en-US" dirty="0"/>
          </a:p>
        </p:txBody>
      </p:sp>
      <p:sp>
        <p:nvSpPr>
          <p:cNvPr id="23" name="Slide Number Placeholder 22"/>
          <p:cNvSpPr>
            <a:spLocks noGrp="1"/>
          </p:cNvSpPr>
          <p:nvPr>
            <p:ph type="sldNum" sz="quarter" idx="4"/>
          </p:nvPr>
        </p:nvSpPr>
        <p:spPr>
          <a:xfrm>
            <a:off x="195072" y="6210300"/>
            <a:ext cx="6096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hyperlink" Target="https://www.pantechelearning.com/data-science-master-class/" TargetMode="Externa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youtube.com/channel/UC52iLVrQ4EpeSdAB3911rsg?sub_confirmation=1" TargetMode="Externa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578828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32" name="Google Shape;232;p29"/>
          <p:cNvSpPr txBox="1">
            <a:spLocks noGrp="1"/>
          </p:cNvSpPr>
          <p:nvPr>
            <p:ph type="title"/>
          </p:nvPr>
        </p:nvSpPr>
        <p:spPr>
          <a:xfrm>
            <a:off x="2300206" y="356660"/>
            <a:ext cx="7443817" cy="816133"/>
          </a:xfrm>
          <a:prstGeom prst="rect">
            <a:avLst/>
          </a:prstGeom>
        </p:spPr>
        <p:txBody>
          <a:bodyPr spcFirstLastPara="1" vert="horz" wrap="square" lIns="0" tIns="0" rIns="0" bIns="0" rtlCol="0" anchor="ctr" anchorCtr="0">
            <a:noAutofit/>
          </a:bodyPr>
          <a:lstStyle/>
          <a:p>
            <a:pPr algn="l">
              <a:buSzPts val="1100"/>
            </a:pPr>
            <a:r>
              <a:rPr lang="en" sz="4267" dirty="0">
                <a:latin typeface="Times New Roman" panose="02020603050405020304" pitchFamily="18" charset="0"/>
                <a:cs typeface="Times New Roman" panose="02020603050405020304" pitchFamily="18" charset="0"/>
              </a:rPr>
              <a:t>Python Learning Plan</a:t>
            </a:r>
            <a:endParaRPr sz="4267" dirty="0">
              <a:latin typeface="Times New Roman" panose="02020603050405020304" pitchFamily="18" charset="0"/>
              <a:cs typeface="Times New Roman" panose="02020603050405020304" pitchFamily="18" charset="0"/>
            </a:endParaRPr>
          </a:p>
        </p:txBody>
      </p:sp>
      <p:grpSp>
        <p:nvGrpSpPr>
          <p:cNvPr id="271" name="Google Shape;271;p29"/>
          <p:cNvGrpSpPr/>
          <p:nvPr/>
        </p:nvGrpSpPr>
        <p:grpSpPr>
          <a:xfrm>
            <a:off x="1213615" y="1406443"/>
            <a:ext cx="1975052" cy="3553692"/>
            <a:chOff x="584967" y="1371744"/>
            <a:chExt cx="1138661" cy="3041530"/>
          </a:xfrm>
        </p:grpSpPr>
        <p:grpSp>
          <p:nvGrpSpPr>
            <p:cNvPr id="272" name="Google Shape;272;p29"/>
            <p:cNvGrpSpPr/>
            <p:nvPr/>
          </p:nvGrpSpPr>
          <p:grpSpPr>
            <a:xfrm>
              <a:off x="584967" y="3190150"/>
              <a:ext cx="1138658" cy="1223124"/>
              <a:chOff x="754446" y="1695575"/>
              <a:chExt cx="1798259" cy="1223124"/>
            </a:xfrm>
          </p:grpSpPr>
          <p:sp>
            <p:nvSpPr>
              <p:cNvPr id="273" name="Google Shape;273;p29"/>
              <p:cNvSpPr txBox="1"/>
              <p:nvPr/>
            </p:nvSpPr>
            <p:spPr>
              <a:xfrm>
                <a:off x="957005" y="1695575"/>
                <a:ext cx="1595700" cy="432000"/>
              </a:xfrm>
              <a:prstGeom prst="rect">
                <a:avLst/>
              </a:prstGeom>
              <a:noFill/>
              <a:ln>
                <a:noFill/>
              </a:ln>
            </p:spPr>
            <p:txBody>
              <a:bodyPr spcFirstLastPara="1" wrap="square" lIns="0" tIns="0" rIns="0" bIns="0" anchor="ctr" anchorCtr="0">
                <a:noAutofit/>
              </a:bodyPr>
              <a:lstStyle/>
              <a:p>
                <a:pPr algn="ctr"/>
                <a:r>
                  <a:rPr lang="en" sz="2133" dirty="0">
                    <a:solidFill>
                      <a:schemeClr val="dk1"/>
                    </a:solidFill>
                    <a:latin typeface="Fira Sans Extra Condensed SemiBold"/>
                    <a:ea typeface="Fira Sans Extra Condensed SemiBold"/>
                    <a:cs typeface="Fira Sans Extra Condensed SemiBold"/>
                    <a:sym typeface="Fira Sans Extra Condensed SemiBold"/>
                  </a:rPr>
                  <a:t>Python</a:t>
                </a:r>
                <a:endParaRPr sz="2133" dirty="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274" name="Google Shape;274;p29"/>
              <p:cNvSpPr txBox="1"/>
              <p:nvPr/>
            </p:nvSpPr>
            <p:spPr>
              <a:xfrm>
                <a:off x="754446" y="2127574"/>
                <a:ext cx="1798255" cy="791125"/>
              </a:xfrm>
              <a:prstGeom prst="rect">
                <a:avLst/>
              </a:prstGeom>
              <a:noFill/>
              <a:ln>
                <a:noFill/>
              </a:ln>
            </p:spPr>
            <p:txBody>
              <a:bodyPr spcFirstLastPara="1" wrap="square" lIns="0" tIns="0" rIns="0" bIns="0" anchor="ctr" anchorCtr="0">
                <a:noAutofit/>
              </a:bodyPr>
              <a:lstStyle/>
              <a:p>
                <a:pPr algn="ctr"/>
                <a:r>
                  <a:rPr lang="en" sz="1467" dirty="0">
                    <a:solidFill>
                      <a:schemeClr val="dk1"/>
                    </a:solidFill>
                    <a:latin typeface="Roboto"/>
                    <a:ea typeface="Roboto"/>
                    <a:cs typeface="Roboto"/>
                    <a:sym typeface="Roboto"/>
                  </a:rPr>
                  <a:t>Introduction To Python and Python Data Structures</a:t>
                </a:r>
                <a:endParaRPr sz="1467" dirty="0">
                  <a:solidFill>
                    <a:schemeClr val="dk1"/>
                  </a:solidFill>
                  <a:latin typeface="Roboto"/>
                  <a:ea typeface="Roboto"/>
                  <a:cs typeface="Roboto"/>
                  <a:sym typeface="Roboto"/>
                </a:endParaRPr>
              </a:p>
            </p:txBody>
          </p:sp>
        </p:grpSp>
        <p:sp>
          <p:nvSpPr>
            <p:cNvPr id="275" name="Google Shape;275;p29"/>
            <p:cNvSpPr txBox="1"/>
            <p:nvPr/>
          </p:nvSpPr>
          <p:spPr>
            <a:xfrm>
              <a:off x="713228" y="1371744"/>
              <a:ext cx="1010400" cy="432000"/>
            </a:xfrm>
            <a:prstGeom prst="rect">
              <a:avLst/>
            </a:prstGeom>
            <a:noFill/>
            <a:ln>
              <a:noFill/>
            </a:ln>
          </p:spPr>
          <p:txBody>
            <a:bodyPr spcFirstLastPara="1" wrap="square" lIns="0" tIns="0" rIns="0" bIns="0" anchor="ctr" anchorCtr="0">
              <a:noAutofit/>
            </a:bodyPr>
            <a:lstStyle/>
            <a:p>
              <a:pPr algn="ctr"/>
              <a:r>
                <a:rPr lang="en" sz="2933" dirty="0">
                  <a:solidFill>
                    <a:schemeClr val="dk1"/>
                  </a:solidFill>
                  <a:latin typeface="Fira Sans Extra Condensed SemiBold"/>
                  <a:ea typeface="Fira Sans Extra Condensed SemiBold"/>
                  <a:cs typeface="Fira Sans Extra Condensed SemiBold"/>
                  <a:sym typeface="Fira Sans Extra Condensed SemiBold"/>
                </a:rPr>
                <a:t>01</a:t>
              </a:r>
              <a:endParaRPr sz="2933" dirty="0">
                <a:solidFill>
                  <a:schemeClr val="dk1"/>
                </a:solidFill>
                <a:latin typeface="Fira Sans Extra Condensed SemiBold"/>
                <a:ea typeface="Fira Sans Extra Condensed SemiBold"/>
                <a:cs typeface="Fira Sans Extra Condensed SemiBold"/>
                <a:sym typeface="Fira Sans Extra Condensed SemiBold"/>
              </a:endParaRPr>
            </a:p>
          </p:txBody>
        </p:sp>
      </p:grpSp>
      <p:grpSp>
        <p:nvGrpSpPr>
          <p:cNvPr id="276" name="Google Shape;276;p29"/>
          <p:cNvGrpSpPr/>
          <p:nvPr/>
        </p:nvGrpSpPr>
        <p:grpSpPr>
          <a:xfrm>
            <a:off x="3188658" y="1406441"/>
            <a:ext cx="2050617" cy="3326880"/>
            <a:chOff x="1771374" y="1371744"/>
            <a:chExt cx="1182226" cy="2847406"/>
          </a:xfrm>
        </p:grpSpPr>
        <p:grpSp>
          <p:nvGrpSpPr>
            <p:cNvPr id="277" name="Google Shape;277;p29"/>
            <p:cNvGrpSpPr/>
            <p:nvPr/>
          </p:nvGrpSpPr>
          <p:grpSpPr>
            <a:xfrm>
              <a:off x="1771374" y="3026195"/>
              <a:ext cx="1182226" cy="1192955"/>
              <a:chOff x="862728" y="1531620"/>
              <a:chExt cx="1867065" cy="1192955"/>
            </a:xfrm>
          </p:grpSpPr>
          <p:sp>
            <p:nvSpPr>
              <p:cNvPr id="278" name="Google Shape;278;p29"/>
              <p:cNvSpPr txBox="1"/>
              <p:nvPr/>
            </p:nvSpPr>
            <p:spPr>
              <a:xfrm>
                <a:off x="862728" y="1531620"/>
                <a:ext cx="1867065" cy="432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algn="ctr">
                  <a:defRPr sz="2400">
                    <a:solidFill>
                      <a:schemeClr val="dk1"/>
                    </a:solidFill>
                    <a:latin typeface="Fira Sans Extra Condensed SemiBold"/>
                    <a:ea typeface="Fira Sans Extra Condensed SemiBold"/>
                    <a:cs typeface="Fira Sans Extra Condensed SemiBold"/>
                  </a:defRPr>
                </a:lvl1pPr>
              </a:lstStyle>
              <a:p>
                <a:r>
                  <a:rPr lang="en" sz="3200" dirty="0">
                    <a:sym typeface="Fira Sans Extra Condensed SemiBold"/>
                  </a:rPr>
                  <a:t>Library</a:t>
                </a:r>
                <a:endParaRPr sz="3200" dirty="0">
                  <a:sym typeface="Fira Sans Extra Condensed SemiBold"/>
                </a:endParaRPr>
              </a:p>
            </p:txBody>
          </p:sp>
          <p:sp>
            <p:nvSpPr>
              <p:cNvPr id="279" name="Google Shape;279;p29"/>
              <p:cNvSpPr txBox="1"/>
              <p:nvPr/>
            </p:nvSpPr>
            <p:spPr>
              <a:xfrm>
                <a:off x="1008704" y="2127575"/>
                <a:ext cx="1595700" cy="597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algn="ctr">
                  <a:defRPr sz="2400">
                    <a:solidFill>
                      <a:schemeClr val="dk1"/>
                    </a:solidFill>
                    <a:latin typeface="Fira Sans Extra Condensed SemiBold"/>
                    <a:ea typeface="Fira Sans Extra Condensed SemiBold"/>
                    <a:cs typeface="Fira Sans Extra Condensed SemiBold"/>
                  </a:defRPr>
                </a:lvl1pPr>
              </a:lstStyle>
              <a:p>
                <a:r>
                  <a:rPr lang="en" sz="1467" dirty="0">
                    <a:latin typeface="Roboto"/>
                    <a:ea typeface="Roboto"/>
                    <a:cs typeface="Roboto"/>
                    <a:sym typeface="Roboto"/>
                  </a:rPr>
                  <a:t>Pandas</a:t>
                </a:r>
              </a:p>
              <a:p>
                <a:r>
                  <a:rPr lang="en" sz="1467" dirty="0">
                    <a:latin typeface="Roboto"/>
                    <a:ea typeface="Roboto"/>
                    <a:cs typeface="Roboto"/>
                    <a:sym typeface="Roboto"/>
                  </a:rPr>
                  <a:t>Numpy</a:t>
                </a:r>
              </a:p>
              <a:p>
                <a:r>
                  <a:rPr lang="en" sz="1467" dirty="0">
                    <a:latin typeface="Roboto"/>
                    <a:ea typeface="Roboto"/>
                    <a:cs typeface="Roboto"/>
                    <a:sym typeface="Roboto"/>
                  </a:rPr>
                  <a:t>MatplotLib</a:t>
                </a:r>
              </a:p>
              <a:p>
                <a:r>
                  <a:rPr lang="en" sz="1467" dirty="0">
                    <a:latin typeface="Roboto"/>
                    <a:ea typeface="Roboto"/>
                    <a:cs typeface="Roboto"/>
                    <a:sym typeface="Roboto"/>
                  </a:rPr>
                  <a:t>Cborn, SKLearn Lib</a:t>
                </a:r>
              </a:p>
              <a:p>
                <a:r>
                  <a:rPr lang="en" sz="1467" dirty="0">
                    <a:latin typeface="Roboto"/>
                    <a:ea typeface="Roboto"/>
                    <a:cs typeface="Roboto"/>
                    <a:sym typeface="Roboto"/>
                  </a:rPr>
                  <a:t>Collab</a:t>
                </a:r>
                <a:endParaRPr sz="1467" dirty="0">
                  <a:latin typeface="Roboto"/>
                  <a:ea typeface="Roboto"/>
                  <a:cs typeface="Roboto"/>
                  <a:sym typeface="Roboto"/>
                </a:endParaRPr>
              </a:p>
            </p:txBody>
          </p:sp>
        </p:grpSp>
        <p:sp>
          <p:nvSpPr>
            <p:cNvPr id="280" name="Google Shape;280;p29"/>
            <p:cNvSpPr txBox="1"/>
            <p:nvPr/>
          </p:nvSpPr>
          <p:spPr>
            <a:xfrm>
              <a:off x="1831071" y="1371744"/>
              <a:ext cx="1010400" cy="432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algn="ctr">
                <a:defRPr sz="2400">
                  <a:solidFill>
                    <a:schemeClr val="dk1"/>
                  </a:solidFill>
                  <a:latin typeface="Fira Sans Extra Condensed SemiBold"/>
                  <a:ea typeface="Fira Sans Extra Condensed SemiBold"/>
                  <a:cs typeface="Fira Sans Extra Condensed SemiBold"/>
                </a:defRPr>
              </a:lvl1pPr>
            </a:lstStyle>
            <a:p>
              <a:r>
                <a:rPr lang="en" sz="2933" dirty="0">
                  <a:sym typeface="Fira Sans Extra Condensed SemiBold"/>
                </a:rPr>
                <a:t>02</a:t>
              </a:r>
              <a:endParaRPr sz="2933" dirty="0">
                <a:sym typeface="Fira Sans Extra Condensed SemiBold"/>
              </a:endParaRPr>
            </a:p>
          </p:txBody>
        </p:sp>
      </p:grpSp>
      <p:grpSp>
        <p:nvGrpSpPr>
          <p:cNvPr id="281" name="Google Shape;281;p29"/>
          <p:cNvGrpSpPr/>
          <p:nvPr/>
        </p:nvGrpSpPr>
        <p:grpSpPr>
          <a:xfrm>
            <a:off x="5183992" y="1406442"/>
            <a:ext cx="1807853" cy="3425159"/>
            <a:chOff x="5184600" y="1371744"/>
            <a:chExt cx="1042268" cy="2931521"/>
          </a:xfrm>
        </p:grpSpPr>
        <p:grpSp>
          <p:nvGrpSpPr>
            <p:cNvPr id="282" name="Google Shape;282;p29"/>
            <p:cNvGrpSpPr/>
            <p:nvPr/>
          </p:nvGrpSpPr>
          <p:grpSpPr>
            <a:xfrm>
              <a:off x="5184600" y="3190151"/>
              <a:ext cx="1042268" cy="1113114"/>
              <a:chOff x="957005" y="1695576"/>
              <a:chExt cx="1646032" cy="1113114"/>
            </a:xfrm>
          </p:grpSpPr>
          <p:sp>
            <p:nvSpPr>
              <p:cNvPr id="283" name="Google Shape;283;p29"/>
              <p:cNvSpPr txBox="1"/>
              <p:nvPr/>
            </p:nvSpPr>
            <p:spPr>
              <a:xfrm>
                <a:off x="957005" y="1695576"/>
                <a:ext cx="1595700" cy="267948"/>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algn="ctr">
                  <a:buClr>
                    <a:schemeClr val="dk1"/>
                  </a:buClr>
                  <a:buSzPts val="1100"/>
                  <a:defRPr sz="1600">
                    <a:solidFill>
                      <a:schemeClr val="dk1"/>
                    </a:solidFill>
                    <a:latin typeface="Roboto"/>
                    <a:ea typeface="Roboto"/>
                    <a:cs typeface="Roboto"/>
                  </a:defRPr>
                </a:lvl1pPr>
              </a:lstStyle>
              <a:p>
                <a:pPr>
                  <a:buClr>
                    <a:srgbClr val="000000"/>
                  </a:buClr>
                </a:pPr>
                <a:r>
                  <a:rPr lang="en" sz="2133" dirty="0">
                    <a:latin typeface="Fira Sans Extra Condensed SemiBold"/>
                    <a:ea typeface="Fira Sans Extra Condensed SemiBold"/>
                    <a:cs typeface="Fira Sans Extra Condensed SemiBold"/>
                    <a:sym typeface="Fira Sans Extra Condensed SemiBold"/>
                  </a:rPr>
                  <a:t>Analytics</a:t>
                </a:r>
                <a:endParaRPr sz="2133" dirty="0">
                  <a:latin typeface="Fira Sans Extra Condensed SemiBold"/>
                  <a:ea typeface="Fira Sans Extra Condensed SemiBold"/>
                  <a:cs typeface="Fira Sans Extra Condensed SemiBold"/>
                  <a:sym typeface="Fira Sans Extra Condensed SemiBold"/>
                </a:endParaRPr>
              </a:p>
            </p:txBody>
          </p:sp>
          <p:sp>
            <p:nvSpPr>
              <p:cNvPr id="284" name="Google Shape;284;p29"/>
              <p:cNvSpPr txBox="1"/>
              <p:nvPr/>
            </p:nvSpPr>
            <p:spPr>
              <a:xfrm>
                <a:off x="1007337" y="2156027"/>
                <a:ext cx="1595700" cy="652663"/>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algn="ctr">
                  <a:buClr>
                    <a:schemeClr val="dk1"/>
                  </a:buClr>
                  <a:buSzPts val="1100"/>
                  <a:defRPr sz="1600">
                    <a:solidFill>
                      <a:schemeClr val="dk1"/>
                    </a:solidFill>
                    <a:latin typeface="Roboto"/>
                    <a:ea typeface="Roboto"/>
                    <a:cs typeface="Roboto"/>
                  </a:defRPr>
                </a:lvl1pPr>
              </a:lstStyle>
              <a:p>
                <a:r>
                  <a:rPr lang="en-US" sz="2133" dirty="0">
                    <a:sym typeface="Roboto"/>
                  </a:rPr>
                  <a:t>Distribution</a:t>
                </a:r>
              </a:p>
              <a:p>
                <a:r>
                  <a:rPr lang="en-US" sz="2133" dirty="0">
                    <a:sym typeface="Roboto"/>
                  </a:rPr>
                  <a:t>Visualization</a:t>
                </a:r>
              </a:p>
              <a:p>
                <a:r>
                  <a:rPr lang="en-US" sz="2133" dirty="0">
                    <a:sym typeface="Roboto"/>
                  </a:rPr>
                  <a:t>Aggregation</a:t>
                </a:r>
              </a:p>
              <a:p>
                <a:r>
                  <a:rPr lang="en-US" sz="2133" dirty="0">
                    <a:sym typeface="Roboto"/>
                  </a:rPr>
                  <a:t>Statistics</a:t>
                </a:r>
                <a:endParaRPr sz="2133" dirty="0">
                  <a:sym typeface="Roboto"/>
                </a:endParaRPr>
              </a:p>
            </p:txBody>
          </p:sp>
        </p:grpSp>
        <p:sp>
          <p:nvSpPr>
            <p:cNvPr id="285" name="Google Shape;285;p29"/>
            <p:cNvSpPr txBox="1"/>
            <p:nvPr/>
          </p:nvSpPr>
          <p:spPr>
            <a:xfrm>
              <a:off x="5184600" y="1371744"/>
              <a:ext cx="1010400" cy="432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algn="ctr">
                <a:buClr>
                  <a:schemeClr val="dk1"/>
                </a:buClr>
                <a:buSzPts val="1100"/>
                <a:defRPr sz="1600">
                  <a:solidFill>
                    <a:schemeClr val="dk1"/>
                  </a:solidFill>
                  <a:latin typeface="Roboto"/>
                  <a:ea typeface="Roboto"/>
                  <a:cs typeface="Roboto"/>
                </a:defRPr>
              </a:lvl1pPr>
            </a:lstStyle>
            <a:p>
              <a:r>
                <a:rPr lang="en" sz="2933" dirty="0">
                  <a:latin typeface="Fira Sans Extra Condensed SemiBold"/>
                  <a:ea typeface="Fira Sans Extra Condensed SemiBold"/>
                  <a:cs typeface="Fira Sans Extra Condensed SemiBold"/>
                  <a:sym typeface="Fira Sans Extra Condensed SemiBold"/>
                </a:rPr>
                <a:t>03</a:t>
              </a:r>
              <a:endParaRPr sz="2933" dirty="0">
                <a:latin typeface="Fira Sans Extra Condensed SemiBold"/>
                <a:ea typeface="Fira Sans Extra Condensed SemiBold"/>
                <a:cs typeface="Fira Sans Extra Condensed SemiBold"/>
                <a:sym typeface="Fira Sans Extra Condensed SemiBold"/>
              </a:endParaRPr>
            </a:p>
          </p:txBody>
        </p:sp>
      </p:grpSp>
      <p:grpSp>
        <p:nvGrpSpPr>
          <p:cNvPr id="286" name="Google Shape;286;p29"/>
          <p:cNvGrpSpPr/>
          <p:nvPr/>
        </p:nvGrpSpPr>
        <p:grpSpPr>
          <a:xfrm>
            <a:off x="6943806" y="1406441"/>
            <a:ext cx="1752583" cy="3326880"/>
            <a:chOff x="6302441" y="1371744"/>
            <a:chExt cx="1010403" cy="2847406"/>
          </a:xfrm>
        </p:grpSpPr>
        <p:grpSp>
          <p:nvGrpSpPr>
            <p:cNvPr id="287" name="Google Shape;287;p29"/>
            <p:cNvGrpSpPr/>
            <p:nvPr/>
          </p:nvGrpSpPr>
          <p:grpSpPr>
            <a:xfrm>
              <a:off x="6302441" y="3190150"/>
              <a:ext cx="1010400" cy="1029000"/>
              <a:chOff x="957001" y="1695575"/>
              <a:chExt cx="1595704" cy="1029000"/>
            </a:xfrm>
          </p:grpSpPr>
          <p:sp>
            <p:nvSpPr>
              <p:cNvPr id="288" name="Google Shape;288;p29"/>
              <p:cNvSpPr txBox="1"/>
              <p:nvPr/>
            </p:nvSpPr>
            <p:spPr>
              <a:xfrm>
                <a:off x="957005" y="1695575"/>
                <a:ext cx="1595700" cy="432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algn="ctr">
                  <a:defRPr sz="2400">
                    <a:solidFill>
                      <a:schemeClr val="dk1"/>
                    </a:solidFill>
                    <a:latin typeface="Fira Sans Extra Condensed SemiBold"/>
                    <a:ea typeface="Fira Sans Extra Condensed SemiBold"/>
                    <a:cs typeface="Fira Sans Extra Condensed SemiBold"/>
                  </a:defRPr>
                </a:lvl1pPr>
              </a:lstStyle>
              <a:p>
                <a:r>
                  <a:rPr lang="en-US" sz="3200" dirty="0">
                    <a:sym typeface="Fira Sans Extra Condensed SemiBold"/>
                  </a:rPr>
                  <a:t>Analytics</a:t>
                </a:r>
                <a:endParaRPr sz="3200" dirty="0">
                  <a:sym typeface="Fira Sans Extra Condensed SemiBold"/>
                </a:endParaRPr>
              </a:p>
            </p:txBody>
          </p:sp>
          <p:sp>
            <p:nvSpPr>
              <p:cNvPr id="289" name="Google Shape;289;p29"/>
              <p:cNvSpPr txBox="1"/>
              <p:nvPr/>
            </p:nvSpPr>
            <p:spPr>
              <a:xfrm>
                <a:off x="957001" y="2127575"/>
                <a:ext cx="1595700" cy="597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algn="ctr">
                  <a:buClr>
                    <a:schemeClr val="dk1"/>
                  </a:buClr>
                  <a:buSzPts val="1100"/>
                  <a:defRPr sz="1600">
                    <a:solidFill>
                      <a:schemeClr val="dk1"/>
                    </a:solidFill>
                    <a:latin typeface="Roboto"/>
                    <a:ea typeface="Roboto"/>
                    <a:cs typeface="Roboto"/>
                  </a:defRPr>
                </a:lvl1pPr>
              </a:lstStyle>
              <a:p>
                <a:r>
                  <a:rPr lang="en" sz="2133" dirty="0">
                    <a:sym typeface="Roboto"/>
                  </a:rPr>
                  <a:t>Distribution Function</a:t>
                </a:r>
                <a:endParaRPr sz="2133" dirty="0">
                  <a:sym typeface="Roboto"/>
                </a:endParaRPr>
              </a:p>
            </p:txBody>
          </p:sp>
        </p:grpSp>
        <p:sp>
          <p:nvSpPr>
            <p:cNvPr id="290" name="Google Shape;290;p29"/>
            <p:cNvSpPr txBox="1"/>
            <p:nvPr/>
          </p:nvSpPr>
          <p:spPr>
            <a:xfrm>
              <a:off x="6302444" y="1371744"/>
              <a:ext cx="1010400" cy="432000"/>
            </a:xfrm>
            <a:prstGeom prst="rect">
              <a:avLst/>
            </a:prstGeom>
            <a:noFill/>
            <a:ln>
              <a:noFill/>
            </a:ln>
          </p:spPr>
          <p:txBody>
            <a:bodyPr spcFirstLastPara="1" wrap="square" lIns="0" tIns="0" rIns="0" bIns="0" anchor="ctr" anchorCtr="0">
              <a:noAutofit/>
            </a:bodyPr>
            <a:lstStyle/>
            <a:p>
              <a:pPr algn="ctr"/>
              <a:r>
                <a:rPr lang="en" sz="2933" dirty="0">
                  <a:solidFill>
                    <a:schemeClr val="dk1"/>
                  </a:solidFill>
                  <a:latin typeface="Fira Sans Extra Condensed SemiBold"/>
                  <a:ea typeface="Fira Sans Extra Condensed SemiBold"/>
                  <a:cs typeface="Fira Sans Extra Condensed SemiBold"/>
                  <a:sym typeface="Fira Sans Extra Condensed SemiBold"/>
                </a:rPr>
                <a:t>04</a:t>
              </a:r>
              <a:endParaRPr sz="2933" dirty="0">
                <a:solidFill>
                  <a:schemeClr val="dk1"/>
                </a:solidFill>
                <a:latin typeface="Fira Sans Extra Condensed SemiBold"/>
                <a:ea typeface="Fira Sans Extra Condensed SemiBold"/>
                <a:cs typeface="Fira Sans Extra Condensed SemiBold"/>
                <a:sym typeface="Fira Sans Extra Condensed SemiBold"/>
              </a:endParaRPr>
            </a:p>
          </p:txBody>
        </p:sp>
      </p:grpSp>
      <p:grpSp>
        <p:nvGrpSpPr>
          <p:cNvPr id="291" name="Google Shape;291;p29"/>
          <p:cNvGrpSpPr/>
          <p:nvPr/>
        </p:nvGrpSpPr>
        <p:grpSpPr>
          <a:xfrm>
            <a:off x="8548929" y="1399989"/>
            <a:ext cx="2177257" cy="3326880"/>
            <a:chOff x="7364320" y="1371744"/>
            <a:chExt cx="1255237" cy="2847406"/>
          </a:xfrm>
        </p:grpSpPr>
        <p:grpSp>
          <p:nvGrpSpPr>
            <p:cNvPr id="292" name="Google Shape;292;p29"/>
            <p:cNvGrpSpPr/>
            <p:nvPr/>
          </p:nvGrpSpPr>
          <p:grpSpPr>
            <a:xfrm>
              <a:off x="7364320" y="3190150"/>
              <a:ext cx="1255237" cy="1029000"/>
              <a:chOff x="868618" y="1695575"/>
              <a:chExt cx="1982370" cy="1029000"/>
            </a:xfrm>
          </p:grpSpPr>
          <p:sp>
            <p:nvSpPr>
              <p:cNvPr id="293" name="Google Shape;293;p29"/>
              <p:cNvSpPr txBox="1"/>
              <p:nvPr/>
            </p:nvSpPr>
            <p:spPr>
              <a:xfrm>
                <a:off x="868618" y="1695575"/>
                <a:ext cx="1982370" cy="432000"/>
              </a:xfrm>
              <a:prstGeom prst="rect">
                <a:avLst/>
              </a:prstGeom>
              <a:noFill/>
              <a:ln>
                <a:noFill/>
              </a:ln>
            </p:spPr>
            <p:txBody>
              <a:bodyPr spcFirstLastPara="1" wrap="square" lIns="0" tIns="0" rIns="0" bIns="0" anchor="ctr" anchorCtr="0">
                <a:noAutofit/>
              </a:bodyPr>
              <a:lstStyle/>
              <a:p>
                <a:pPr algn="ctr"/>
                <a:r>
                  <a:rPr lang="en" sz="2133" dirty="0">
                    <a:solidFill>
                      <a:schemeClr val="dk1"/>
                    </a:solidFill>
                    <a:latin typeface="Fira Sans Extra Condensed SemiBold"/>
                    <a:ea typeface="Fira Sans Extra Condensed SemiBold"/>
                    <a:cs typeface="Fira Sans Extra Condensed SemiBold"/>
                    <a:sym typeface="Fira Sans Extra Condensed SemiBold"/>
                  </a:rPr>
                  <a:t>Industry Project</a:t>
                </a:r>
                <a:endParaRPr sz="2133" dirty="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294" name="Google Shape;294;p29"/>
              <p:cNvSpPr txBox="1"/>
              <p:nvPr/>
            </p:nvSpPr>
            <p:spPr>
              <a:xfrm>
                <a:off x="957001" y="2127575"/>
                <a:ext cx="1595700" cy="597000"/>
              </a:xfrm>
              <a:prstGeom prst="rect">
                <a:avLst/>
              </a:prstGeom>
              <a:noFill/>
              <a:ln>
                <a:noFill/>
              </a:ln>
            </p:spPr>
            <p:txBody>
              <a:bodyPr spcFirstLastPara="1" wrap="square" lIns="0" tIns="0" rIns="0" bIns="0" anchor="ctr" anchorCtr="0">
                <a:noAutofit/>
              </a:bodyPr>
              <a:lstStyle/>
              <a:p>
                <a:pPr algn="ctr">
                  <a:buClr>
                    <a:schemeClr val="dk1"/>
                  </a:buClr>
                  <a:buSzPts val="1100"/>
                </a:pPr>
                <a:r>
                  <a:rPr lang="en" sz="1467" dirty="0">
                    <a:solidFill>
                      <a:schemeClr val="dk1"/>
                    </a:solidFill>
                    <a:latin typeface="Roboto"/>
                    <a:ea typeface="Roboto"/>
                    <a:cs typeface="Roboto"/>
                    <a:sym typeface="Roboto"/>
                  </a:rPr>
                  <a:t>Project Building</a:t>
                </a:r>
              </a:p>
            </p:txBody>
          </p:sp>
        </p:grpSp>
        <p:sp>
          <p:nvSpPr>
            <p:cNvPr id="295" name="Google Shape;295;p29"/>
            <p:cNvSpPr txBox="1"/>
            <p:nvPr/>
          </p:nvSpPr>
          <p:spPr>
            <a:xfrm>
              <a:off x="7420287" y="1371744"/>
              <a:ext cx="1010400" cy="432000"/>
            </a:xfrm>
            <a:prstGeom prst="rect">
              <a:avLst/>
            </a:prstGeom>
            <a:noFill/>
            <a:ln>
              <a:noFill/>
            </a:ln>
          </p:spPr>
          <p:txBody>
            <a:bodyPr spcFirstLastPara="1" wrap="square" lIns="0" tIns="0" rIns="0" bIns="0" anchor="ctr" anchorCtr="0">
              <a:noAutofit/>
            </a:bodyPr>
            <a:lstStyle/>
            <a:p>
              <a:pPr algn="ctr"/>
              <a:r>
                <a:rPr lang="en" sz="2933" dirty="0">
                  <a:solidFill>
                    <a:schemeClr val="dk1"/>
                  </a:solidFill>
                  <a:latin typeface="Fira Sans Extra Condensed SemiBold"/>
                  <a:ea typeface="Fira Sans Extra Condensed SemiBold"/>
                  <a:cs typeface="Fira Sans Extra Condensed SemiBold"/>
                  <a:sym typeface="Fira Sans Extra Condensed SemiBold"/>
                </a:rPr>
                <a:t>05</a:t>
              </a:r>
              <a:endParaRPr sz="2933" dirty="0">
                <a:solidFill>
                  <a:schemeClr val="dk1"/>
                </a:solidFill>
                <a:latin typeface="Fira Sans Extra Condensed SemiBold"/>
                <a:ea typeface="Fira Sans Extra Condensed SemiBold"/>
                <a:cs typeface="Fira Sans Extra Condensed SemiBold"/>
                <a:sym typeface="Fira Sans Extra Condensed SemiBold"/>
              </a:endParaRPr>
            </a:p>
          </p:txBody>
        </p:sp>
      </p:gr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3999" y="2159662"/>
            <a:ext cx="1467205" cy="9103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49785" y="2205755"/>
            <a:ext cx="1976401" cy="1099148"/>
          </a:xfrm>
          <a:prstGeom prst="rect">
            <a:avLst/>
          </a:prstGeom>
        </p:spPr>
      </p:pic>
      <p:pic>
        <p:nvPicPr>
          <p:cNvPr id="3074" name="Picture 2" descr="Top 13 Python Libraries | Python Libraries For Data scienc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3453876" y="2205756"/>
            <a:ext cx="1429232" cy="86420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hat is Data Analytics? | Introduction to Data Analysis | Edurek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55782" y="2154187"/>
            <a:ext cx="1249095" cy="88397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op 10 Python Tools for IT Administrators ActiveState ActiveState"/>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33678"/>
          <a:stretch/>
        </p:blipFill>
        <p:spPr bwMode="auto">
          <a:xfrm>
            <a:off x="7201209" y="2225651"/>
            <a:ext cx="1237760" cy="945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06159"/>
      </p:ext>
    </p:extLst>
  </p:cSld>
  <p:clrMapOvr>
    <a:masterClrMapping/>
  </p:clrMapOvr>
  <mc:AlternateContent xmlns:mc="http://schemas.openxmlformats.org/markup-compatibility/2006" xmlns:p14="http://schemas.microsoft.com/office/powerpoint/2010/main">
    <mc:Choice Requires="p14">
      <p:transition spd="slow" p14:dur="2000" advTm="2683"/>
    </mc:Choice>
    <mc:Fallback xmlns="">
      <p:transition spd="slow" advTm="2683"/>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What makes Multiple Regression Multiple?</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 multiple regression considers the effect of more than one explanatory variable on some outcome of interest.</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evaluates the relative effect of these independent variables on the dependent variable and it holds some other variables in the model as constants.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49877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anose="02020603050405020304" pitchFamily="18" charset="0"/>
                <a:cs typeface="Times New Roman" panose="02020603050405020304" pitchFamily="18" charset="0"/>
              </a:rPr>
              <a:t>Advantages Of Multiple Regression Over Simple OLS Regression:</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 dependent variable is rarely explained by only one variable.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In case of  Multiple Linear Regression , it attempts to explain a dependent variable by more than one independent variable.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model assumes that there are no major correlations between the independent variables.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Multiple Regression models are complex .</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becomes even more complex when more variables are included in the model or when the size of the data grows.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To run multiple regression , we need to use specialized software functions within programs like Excel.</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71979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anose="02020603050405020304" pitchFamily="18" charset="0"/>
                <a:cs typeface="Times New Roman" panose="02020603050405020304" pitchFamily="18" charset="0"/>
              </a:rPr>
              <a:t>How We Can Make Multiple Regressions To Be Linear:</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Multiple Linear Regression model calculates the best fit line .</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minimizes the variances of each of the variables included as it relates to the dependent variable.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As it fits a line , it is considered as a linear model.</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There are other non-linear regression models and it involves multiple variables , such as logistic Regression , quadratic Regression and probit models.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067420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Times New Roman" panose="02020603050405020304" pitchFamily="18" charset="0"/>
                <a:cs typeface="Times New Roman" panose="02020603050405020304" pitchFamily="18" charset="0"/>
              </a:rPr>
              <a:t>Application Of Multiple Linear Regression Models In Finance:</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p:txBody>
          <a:bodyPr/>
          <a:lstStyle/>
          <a:p>
            <a:r>
              <a:rPr lang="en-US" dirty="0" smtClean="0"/>
              <a:t>Any econometric model that  looks at more than one variable is considered as multiple.</a:t>
            </a:r>
          </a:p>
          <a:p>
            <a:r>
              <a:rPr lang="en-US" smtClean="0"/>
              <a:t>Factor models compare two  or more factors to analyze the relationships between the variables and the resulting performance.</a:t>
            </a:r>
          </a:p>
          <a:p>
            <a:pPr marL="0" indent="0">
              <a:buNone/>
            </a:pPr>
            <a:endParaRPr lang="en-IN"/>
          </a:p>
        </p:txBody>
      </p:sp>
    </p:spTree>
    <p:extLst>
      <p:ext uri="{BB962C8B-B14F-4D97-AF65-F5344CB8AC3E}">
        <p14:creationId xmlns:p14="http://schemas.microsoft.com/office/powerpoint/2010/main" val="154585594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Limitations:</a:t>
            </a:r>
            <a:endParaRPr lang="en-US" dirty="0">
              <a:latin typeface="Times New Roman" pitchFamily="18" charset="0"/>
              <a:cs typeface="Times New Roman" pitchFamily="18" charset="0"/>
            </a:endParaRPr>
          </a:p>
        </p:txBody>
      </p:sp>
      <p:sp>
        <p:nvSpPr>
          <p:cNvPr id="3" name="Content Placeholder 2"/>
          <p:cNvSpPr>
            <a:spLocks noGrp="1"/>
          </p:cNvSpPr>
          <p:nvPr>
            <p:ph sz="quarter" idx="1"/>
          </p:nvPr>
        </p:nvSpPr>
        <p:spPr/>
        <p:txBody>
          <a:bodyPr>
            <a:normAutofit fontScale="92500" lnSpcReduction="10000"/>
          </a:bodyPr>
          <a:lstStyle/>
          <a:p>
            <a:pPr algn="just">
              <a:lnSpc>
                <a:spcPct val="150000"/>
              </a:lnSpc>
              <a:spcBef>
                <a:spcPts val="0"/>
              </a:spcBef>
            </a:pPr>
            <a:r>
              <a:rPr lang="en-US" sz="2000" b="1" dirty="0">
                <a:latin typeface="Times New Roman" pitchFamily="18" charset="0"/>
                <a:cs typeface="Times New Roman" pitchFamily="18" charset="0"/>
              </a:rPr>
              <a:t>Omitted Variables:</a:t>
            </a:r>
          </a:p>
          <a:p>
            <a:pPr algn="just">
              <a:lnSpc>
                <a:spcPct val="150000"/>
              </a:lnSpc>
              <a:spcBef>
                <a:spcPts val="0"/>
              </a:spcBef>
            </a:pPr>
            <a:r>
              <a:rPr lang="en-US" sz="2000" dirty="0">
                <a:latin typeface="Times New Roman" pitchFamily="18" charset="0"/>
                <a:cs typeface="Times New Roman" pitchFamily="18" charset="0"/>
              </a:rPr>
              <a:t>It is necessary to have a good theoretical model to suggest variables that explain the dependent variable.</a:t>
            </a:r>
          </a:p>
          <a:p>
            <a:pPr algn="just">
              <a:lnSpc>
                <a:spcPct val="150000"/>
              </a:lnSpc>
              <a:spcBef>
                <a:spcPts val="0"/>
              </a:spcBef>
            </a:pPr>
            <a:r>
              <a:rPr lang="en-US" sz="2000" dirty="0">
                <a:latin typeface="Times New Roman" pitchFamily="18" charset="0"/>
                <a:cs typeface="Times New Roman" pitchFamily="18" charset="0"/>
              </a:rPr>
              <a:t>Various factors should be considered  to explain the dependent variable while dealing with two-variable regression.</a:t>
            </a:r>
          </a:p>
          <a:p>
            <a:pPr algn="just">
              <a:lnSpc>
                <a:spcPct val="150000"/>
              </a:lnSpc>
              <a:spcBef>
                <a:spcPts val="0"/>
              </a:spcBef>
            </a:pPr>
            <a:endParaRPr lang="en-US" sz="2000" dirty="0">
              <a:latin typeface="Times New Roman" pitchFamily="18" charset="0"/>
              <a:cs typeface="Times New Roman" pitchFamily="18" charset="0"/>
            </a:endParaRPr>
          </a:p>
          <a:p>
            <a:pPr algn="just">
              <a:lnSpc>
                <a:spcPct val="150000"/>
              </a:lnSpc>
              <a:spcBef>
                <a:spcPts val="0"/>
              </a:spcBef>
            </a:pPr>
            <a:r>
              <a:rPr lang="en-US" sz="2000" b="1" dirty="0">
                <a:latin typeface="Times New Roman" pitchFamily="18" charset="0"/>
                <a:cs typeface="Times New Roman" pitchFamily="18" charset="0"/>
              </a:rPr>
              <a:t>Reverse Causality:</a:t>
            </a:r>
          </a:p>
          <a:p>
            <a:pPr algn="just">
              <a:lnSpc>
                <a:spcPct val="150000"/>
              </a:lnSpc>
              <a:spcBef>
                <a:spcPts val="0"/>
              </a:spcBef>
            </a:pPr>
            <a:r>
              <a:rPr lang="en-US" sz="2000" dirty="0">
                <a:latin typeface="Times New Roman" pitchFamily="18" charset="0"/>
                <a:cs typeface="Times New Roman" pitchFamily="18" charset="0"/>
              </a:rPr>
              <a:t>Many theoretical models predict bidirectional causality – a dependent variable can cause changes in one or more explanatory variables.</a:t>
            </a:r>
          </a:p>
          <a:p>
            <a:pPr algn="just">
              <a:lnSpc>
                <a:spcPct val="150000"/>
              </a:lnSpc>
              <a:spcBef>
                <a:spcPts val="0"/>
              </a:spcBef>
            </a:pPr>
            <a:r>
              <a:rPr lang="en-US" sz="2000" dirty="0">
                <a:latin typeface="Times New Roman" pitchFamily="18" charset="0"/>
                <a:cs typeface="Times New Roman" pitchFamily="18" charset="0"/>
              </a:rPr>
              <a:t>For instance , higher earnings may enable people to invest more in their education which in turn raises their earnings.</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705600"/>
          </a:xfrm>
          <a:prstGeom prst="rect">
            <a:avLst/>
          </a:prstGeom>
        </p:spPr>
      </p:pic>
    </p:spTree>
    <p:extLst>
      <p:ext uri="{BB962C8B-B14F-4D97-AF65-F5344CB8AC3E}">
        <p14:creationId xmlns:p14="http://schemas.microsoft.com/office/powerpoint/2010/main" val="17504550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44691"/>
            <a:ext cx="10972800" cy="772948"/>
          </a:xfrm>
        </p:spPr>
        <p:txBody>
          <a:bodyPr vert="horz" lIns="82613" tIns="41307" rIns="82613" bIns="41307" rtlCol="0" anchor="ctr" anchorCtr="0">
            <a:normAutofit/>
          </a:bodyPr>
          <a:lstStyle/>
          <a:p>
            <a:pPr algn="l"/>
            <a:r>
              <a:rPr lang="en" sz="4267" dirty="0">
                <a:latin typeface="Times New Roman" panose="02020603050405020304" pitchFamily="18" charset="0"/>
                <a:cs typeface="Times New Roman" panose="02020603050405020304" pitchFamily="18" charset="0"/>
              </a:rPr>
              <a:t>Day wise Learning Plan</a:t>
            </a:r>
            <a:endParaRPr lang="en-US" sz="4267" dirty="0">
              <a:latin typeface="Times New Roman" panose="02020603050405020304" pitchFamily="18" charset="0"/>
              <a:cs typeface="Times New Roman" panose="02020603050405020304" pitchFamily="18" charset="0"/>
            </a:endParaRPr>
          </a:p>
        </p:txBody>
      </p:sp>
      <p:sp>
        <p:nvSpPr>
          <p:cNvPr id="6" name="Rectangle 2"/>
          <p:cNvSpPr>
            <a:spLocks noChangeArrowheads="1"/>
          </p:cNvSpPr>
          <p:nvPr/>
        </p:nvSpPr>
        <p:spPr bwMode="auto">
          <a:xfrm>
            <a:off x="911424" y="1182226"/>
            <a:ext cx="7776864" cy="4628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613" tIns="41307" rIns="82613" bIns="41307"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26089"/>
            <a:r>
              <a:rPr lang="en-US" sz="1600" b="1" dirty="0">
                <a:solidFill>
                  <a:srgbClr val="606060"/>
                </a:solidFill>
                <a:latin typeface="Times New Roman" panose="02020603050405020304" pitchFamily="18" charset="0"/>
                <a:cs typeface="Times New Roman" panose="02020603050405020304" pitchFamily="18" charset="0"/>
              </a:rPr>
              <a:t>Day -1 :</a:t>
            </a:r>
            <a:r>
              <a:rPr lang="en-US" sz="1600" dirty="0">
                <a:solidFill>
                  <a:srgbClr val="60606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Introduction to Python  </a:t>
            </a:r>
            <a:endParaRPr lang="en-IN" dirty="0">
              <a:latin typeface="Times New Roman" panose="02020603050405020304" pitchFamily="18" charset="0"/>
              <a:cs typeface="Times New Roman" panose="02020603050405020304" pitchFamily="18" charset="0"/>
            </a:endParaRPr>
          </a:p>
          <a:p>
            <a:pPr defTabSz="826089"/>
            <a:r>
              <a:rPr lang="en-US" sz="1600" b="1" dirty="0">
                <a:solidFill>
                  <a:srgbClr val="606060"/>
                </a:solidFill>
                <a:latin typeface="Times New Roman" panose="02020603050405020304" pitchFamily="18" charset="0"/>
                <a:cs typeface="Times New Roman" panose="02020603050405020304" pitchFamily="18" charset="0"/>
              </a:rPr>
              <a:t>Day -2:</a:t>
            </a:r>
            <a:r>
              <a:rPr lang="en-US" sz="1600" dirty="0">
                <a:solidFill>
                  <a:srgbClr val="60606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Python – </a:t>
            </a:r>
            <a:r>
              <a:rPr lang="en-US" dirty="0" err="1">
                <a:latin typeface="Times New Roman" panose="02020603050405020304" pitchFamily="18" charset="0"/>
                <a:cs typeface="Times New Roman" panose="02020603050405020304" pitchFamily="18" charset="0"/>
              </a:rPr>
              <a:t>Tools|Syntaxes</a:t>
            </a:r>
            <a:r>
              <a:rPr lang="en-US" dirty="0">
                <a:latin typeface="Times New Roman" panose="02020603050405020304" pitchFamily="18" charset="0"/>
                <a:cs typeface="Times New Roman" panose="02020603050405020304" pitchFamily="18" charset="0"/>
              </a:rPr>
              <a:t> &amp; Data Structures</a:t>
            </a:r>
            <a:endParaRPr lang="en-IN" dirty="0">
              <a:latin typeface="Times New Roman" panose="02020603050405020304" pitchFamily="18" charset="0"/>
              <a:cs typeface="Times New Roman" panose="02020603050405020304" pitchFamily="18" charset="0"/>
            </a:endParaRPr>
          </a:p>
          <a:p>
            <a:pPr defTabSz="826089"/>
            <a:r>
              <a:rPr lang="en-US" sz="1600" b="1" dirty="0">
                <a:solidFill>
                  <a:srgbClr val="606060"/>
                </a:solidFill>
                <a:latin typeface="Times New Roman" panose="02020603050405020304" pitchFamily="18" charset="0"/>
                <a:cs typeface="Times New Roman" panose="02020603050405020304" pitchFamily="18" charset="0"/>
              </a:rPr>
              <a:t>Day -3:</a:t>
            </a:r>
            <a:r>
              <a:rPr lang="en-US" sz="1600" dirty="0">
                <a:solidFill>
                  <a:srgbClr val="60606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Python – </a:t>
            </a:r>
            <a:r>
              <a:rPr lang="en-US" dirty="0" err="1">
                <a:latin typeface="Times New Roman" panose="02020603050405020304" pitchFamily="18" charset="0"/>
                <a:cs typeface="Times New Roman" panose="02020603050405020304" pitchFamily="18" charset="0"/>
              </a:rPr>
              <a:t>Dictionaries,Date</a:t>
            </a:r>
            <a:r>
              <a:rPr lang="en-US" dirty="0">
                <a:latin typeface="Times New Roman" panose="02020603050405020304" pitchFamily="18" charset="0"/>
                <a:cs typeface="Times New Roman" panose="02020603050405020304" pitchFamily="18" charset="0"/>
              </a:rPr>
              <a:t> and Time</a:t>
            </a:r>
            <a:endParaRPr lang="en-IN" dirty="0">
              <a:latin typeface="Times New Roman" panose="02020603050405020304" pitchFamily="18" charset="0"/>
              <a:cs typeface="Times New Roman" panose="02020603050405020304" pitchFamily="18" charset="0"/>
            </a:endParaRPr>
          </a:p>
          <a:p>
            <a:pPr defTabSz="826089"/>
            <a:r>
              <a:rPr lang="en-US" sz="1600" b="1" dirty="0">
                <a:solidFill>
                  <a:srgbClr val="606060"/>
                </a:solidFill>
                <a:latin typeface="Times New Roman" panose="02020603050405020304" pitchFamily="18" charset="0"/>
                <a:cs typeface="Times New Roman" panose="02020603050405020304" pitchFamily="18" charset="0"/>
              </a:rPr>
              <a:t>Day -4:</a:t>
            </a:r>
            <a:r>
              <a:rPr lang="en-US" sz="1600" dirty="0">
                <a:solidFill>
                  <a:srgbClr val="60606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Python – </a:t>
            </a:r>
            <a:r>
              <a:rPr lang="en-US" dirty="0" err="1">
                <a:latin typeface="Times New Roman" panose="02020603050405020304" pitchFamily="18" charset="0"/>
                <a:cs typeface="Times New Roman" panose="02020603050405020304" pitchFamily="18" charset="0"/>
              </a:rPr>
              <a:t>MySql</a:t>
            </a:r>
            <a:endParaRPr lang="en-IN" dirty="0">
              <a:latin typeface="Times New Roman" panose="02020603050405020304" pitchFamily="18" charset="0"/>
              <a:cs typeface="Times New Roman" panose="02020603050405020304" pitchFamily="18" charset="0"/>
            </a:endParaRPr>
          </a:p>
          <a:p>
            <a:pPr defTabSz="826089"/>
            <a:r>
              <a:rPr lang="en-US" sz="1600" b="1" dirty="0">
                <a:solidFill>
                  <a:srgbClr val="606060"/>
                </a:solidFill>
                <a:latin typeface="Times New Roman" panose="02020603050405020304" pitchFamily="18" charset="0"/>
                <a:cs typeface="Times New Roman" panose="02020603050405020304" pitchFamily="18" charset="0"/>
              </a:rPr>
              <a:t>Day -5:</a:t>
            </a:r>
            <a:r>
              <a:rPr lang="en-US" sz="1600" dirty="0">
                <a:solidFill>
                  <a:srgbClr val="60606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Pandas library – Introduction</a:t>
            </a:r>
            <a:endParaRPr lang="en-IN" dirty="0">
              <a:latin typeface="Times New Roman" panose="02020603050405020304" pitchFamily="18" charset="0"/>
              <a:cs typeface="Times New Roman" panose="02020603050405020304" pitchFamily="18" charset="0"/>
            </a:endParaRPr>
          </a:p>
          <a:p>
            <a:pPr lvl="0"/>
            <a:r>
              <a:rPr lang="en-US" sz="1600" b="1" dirty="0">
                <a:solidFill>
                  <a:srgbClr val="606060"/>
                </a:solidFill>
                <a:latin typeface="Times New Roman" panose="02020603050405020304" pitchFamily="18" charset="0"/>
                <a:cs typeface="Times New Roman" panose="02020603050405020304" pitchFamily="18" charset="0"/>
              </a:rPr>
              <a:t>Day -6:</a:t>
            </a:r>
            <a:r>
              <a:rPr lang="en-US" sz="1600" dirty="0">
                <a:solidFill>
                  <a:srgbClr val="60606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Pandas library – Data Structures</a:t>
            </a:r>
            <a:endParaRPr lang="en-IN" dirty="0">
              <a:latin typeface="Times New Roman" panose="02020603050405020304" pitchFamily="18" charset="0"/>
              <a:cs typeface="Times New Roman" panose="02020603050405020304" pitchFamily="18" charset="0"/>
            </a:endParaRPr>
          </a:p>
          <a:p>
            <a:pPr defTabSz="826089"/>
            <a:r>
              <a:rPr lang="en-US" sz="1600" b="1" dirty="0">
                <a:solidFill>
                  <a:srgbClr val="606060"/>
                </a:solidFill>
                <a:latin typeface="Times New Roman" panose="02020603050405020304" pitchFamily="18" charset="0"/>
                <a:cs typeface="Times New Roman" panose="02020603050405020304" pitchFamily="18" charset="0"/>
              </a:rPr>
              <a:t>Day -7:</a:t>
            </a:r>
            <a:r>
              <a:rPr lang="en-US" sz="1600" dirty="0">
                <a:solidFill>
                  <a:srgbClr val="60606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Numpy</a:t>
            </a:r>
            <a:r>
              <a:rPr lang="en-US" dirty="0">
                <a:latin typeface="Times New Roman" panose="02020603050405020304" pitchFamily="18" charset="0"/>
                <a:cs typeface="Times New Roman" panose="02020603050405020304" pitchFamily="18" charset="0"/>
              </a:rPr>
              <a:t> library – Introduction</a:t>
            </a:r>
            <a:endParaRPr lang="en-IN" dirty="0">
              <a:latin typeface="Times New Roman" panose="02020603050405020304" pitchFamily="18" charset="0"/>
              <a:cs typeface="Times New Roman" panose="02020603050405020304" pitchFamily="18" charset="0"/>
            </a:endParaRPr>
          </a:p>
          <a:p>
            <a:pPr lvl="0"/>
            <a:r>
              <a:rPr lang="en-US" sz="1600" b="1" dirty="0">
                <a:solidFill>
                  <a:srgbClr val="606060"/>
                </a:solidFill>
                <a:latin typeface="Times New Roman" panose="02020603050405020304" pitchFamily="18" charset="0"/>
                <a:cs typeface="Times New Roman" panose="02020603050405020304" pitchFamily="18" charset="0"/>
              </a:rPr>
              <a:t>Day -8:</a:t>
            </a:r>
            <a:r>
              <a:rPr lang="en-US" sz="1600" dirty="0">
                <a:solidFill>
                  <a:srgbClr val="60606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Numpy</a:t>
            </a:r>
            <a:r>
              <a:rPr lang="en-US" dirty="0">
                <a:latin typeface="Times New Roman" panose="02020603050405020304" pitchFamily="18" charset="0"/>
                <a:cs typeface="Times New Roman" panose="02020603050405020304" pitchFamily="18" charset="0"/>
              </a:rPr>
              <a:t> library – Array Manipulations, Mathematical  Functions</a:t>
            </a:r>
            <a:endParaRPr lang="en-IN" dirty="0">
              <a:latin typeface="Times New Roman" panose="02020603050405020304" pitchFamily="18" charset="0"/>
              <a:cs typeface="Times New Roman" panose="02020603050405020304" pitchFamily="18" charset="0"/>
            </a:endParaRPr>
          </a:p>
          <a:p>
            <a:pPr defTabSz="826089"/>
            <a:r>
              <a:rPr lang="en-US" sz="1600" b="1" dirty="0">
                <a:solidFill>
                  <a:srgbClr val="606060"/>
                </a:solidFill>
                <a:latin typeface="Times New Roman" panose="02020603050405020304" pitchFamily="18" charset="0"/>
                <a:cs typeface="Times New Roman" panose="02020603050405020304" pitchFamily="18" charset="0"/>
              </a:rPr>
              <a:t>Day -9:</a:t>
            </a:r>
            <a:r>
              <a:rPr lang="en-US" sz="1600" dirty="0">
                <a:solidFill>
                  <a:srgbClr val="606060"/>
                </a:solidFill>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Matplotlib</a:t>
            </a:r>
            <a:r>
              <a:rPr lang="en-IN" dirty="0">
                <a:latin typeface="Times New Roman" panose="02020603050405020304" pitchFamily="18" charset="0"/>
                <a:cs typeface="Times New Roman" panose="02020603050405020304" pitchFamily="18" charset="0"/>
              </a:rPr>
              <a:t> , Histogram Using </a:t>
            </a:r>
            <a:r>
              <a:rPr lang="en-IN" dirty="0" err="1">
                <a:latin typeface="Times New Roman" panose="02020603050405020304" pitchFamily="18" charset="0"/>
                <a:cs typeface="Times New Roman" panose="02020603050405020304" pitchFamily="18" charset="0"/>
              </a:rPr>
              <a:t>Matplotlib</a:t>
            </a:r>
            <a:r>
              <a:rPr lang="en-IN" dirty="0">
                <a:latin typeface="Times New Roman" panose="02020603050405020304" pitchFamily="18" charset="0"/>
                <a:cs typeface="Times New Roman" panose="02020603050405020304" pitchFamily="18" charset="0"/>
              </a:rPr>
              <a:t> | I/O With </a:t>
            </a:r>
            <a:r>
              <a:rPr lang="en-IN" dirty="0" err="1">
                <a:latin typeface="Times New Roman" panose="02020603050405020304" pitchFamily="18" charset="0"/>
                <a:cs typeface="Times New Roman" panose="02020603050405020304" pitchFamily="18" charset="0"/>
              </a:rPr>
              <a:t>Numpy</a:t>
            </a:r>
            <a:endParaRPr lang="en-IN" dirty="0">
              <a:latin typeface="Times New Roman" panose="02020603050405020304" pitchFamily="18" charset="0"/>
              <a:cs typeface="Times New Roman" panose="02020603050405020304" pitchFamily="18" charset="0"/>
            </a:endParaRPr>
          </a:p>
          <a:p>
            <a:pPr defTabSz="826089"/>
            <a:r>
              <a:rPr lang="en-US" sz="1600" b="1" dirty="0">
                <a:solidFill>
                  <a:srgbClr val="606060"/>
                </a:solidFill>
                <a:latin typeface="Times New Roman" panose="02020603050405020304" pitchFamily="18" charset="0"/>
                <a:cs typeface="Times New Roman" panose="02020603050405020304" pitchFamily="18" charset="0"/>
              </a:rPr>
              <a:t>Day -10:</a:t>
            </a:r>
            <a:r>
              <a:rPr lang="en-US" sz="1600" dirty="0">
                <a:solidFill>
                  <a:srgbClr val="606060"/>
                </a:solidFill>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Matplotlib</a:t>
            </a:r>
            <a:r>
              <a:rPr lang="en-US" dirty="0">
                <a:latin typeface="Times New Roman" panose="02020603050405020304" pitchFamily="18" charset="0"/>
                <a:cs typeface="Times New Roman" panose="02020603050405020304" pitchFamily="18" charset="0"/>
              </a:rPr>
              <a:t> Library - Introduction , </a:t>
            </a:r>
            <a:r>
              <a:rPr lang="en-US" dirty="0" err="1">
                <a:latin typeface="Times New Roman" panose="02020603050405020304" pitchFamily="18" charset="0"/>
                <a:cs typeface="Times New Roman" panose="02020603050405020304" pitchFamily="18" charset="0"/>
              </a:rPr>
              <a:t>Pyplot</a:t>
            </a:r>
            <a:r>
              <a:rPr lang="en-US" dirty="0">
                <a:latin typeface="Times New Roman" panose="02020603050405020304" pitchFamily="18" charset="0"/>
                <a:cs typeface="Times New Roman" panose="02020603050405020304" pitchFamily="18" charset="0"/>
              </a:rPr>
              <a:t> API | Types Of Plots</a:t>
            </a:r>
            <a:endParaRPr lang="en-IN" dirty="0">
              <a:latin typeface="Times New Roman" panose="02020603050405020304" pitchFamily="18" charset="0"/>
              <a:cs typeface="Times New Roman" panose="02020603050405020304" pitchFamily="18" charset="0"/>
            </a:endParaRPr>
          </a:p>
          <a:p>
            <a:pPr defTabSz="826089"/>
            <a:r>
              <a:rPr lang="en-US" sz="1600" b="1" dirty="0">
                <a:solidFill>
                  <a:srgbClr val="606060"/>
                </a:solidFill>
                <a:latin typeface="Times New Roman" panose="02020603050405020304" pitchFamily="18" charset="0"/>
                <a:cs typeface="Times New Roman" panose="02020603050405020304" pitchFamily="18" charset="0"/>
              </a:rPr>
              <a:t>Day -11:</a:t>
            </a:r>
            <a:r>
              <a:rPr lang="en-US" sz="1600" dirty="0">
                <a:solidFill>
                  <a:srgbClr val="606060"/>
                </a:solidFill>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Seaborn</a:t>
            </a:r>
            <a:r>
              <a:rPr lang="en-IN" dirty="0">
                <a:latin typeface="Times New Roman" panose="02020603050405020304" pitchFamily="18" charset="0"/>
                <a:cs typeface="Times New Roman" panose="02020603050405020304" pitchFamily="18" charset="0"/>
              </a:rPr>
              <a:t>  Library </a:t>
            </a:r>
          </a:p>
          <a:p>
            <a:pPr defTabSz="826089"/>
            <a:r>
              <a:rPr lang="en-US" sz="1600" b="1" dirty="0">
                <a:solidFill>
                  <a:srgbClr val="606060"/>
                </a:solidFill>
                <a:latin typeface="Times New Roman" panose="02020603050405020304" pitchFamily="18" charset="0"/>
                <a:cs typeface="Times New Roman" panose="02020603050405020304" pitchFamily="18" charset="0"/>
              </a:rPr>
              <a:t>Day -12:</a:t>
            </a:r>
            <a:r>
              <a:rPr lang="en-US" sz="1600" dirty="0">
                <a:solidFill>
                  <a:srgbClr val="606060"/>
                </a:solidFill>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SKLearn</a:t>
            </a:r>
            <a:r>
              <a:rPr lang="en-IN" dirty="0">
                <a:latin typeface="Times New Roman" panose="02020603050405020304" pitchFamily="18" charset="0"/>
                <a:cs typeface="Times New Roman" panose="02020603050405020304" pitchFamily="18" charset="0"/>
              </a:rPr>
              <a:t> Library</a:t>
            </a:r>
          </a:p>
          <a:p>
            <a:pPr defTabSz="826089"/>
            <a:r>
              <a:rPr lang="en-US" sz="1600" b="1" dirty="0">
                <a:solidFill>
                  <a:srgbClr val="606060"/>
                </a:solidFill>
                <a:latin typeface="Times New Roman" panose="02020603050405020304" pitchFamily="18" charset="0"/>
                <a:cs typeface="Times New Roman" panose="02020603050405020304" pitchFamily="18" charset="0"/>
              </a:rPr>
              <a:t>Day -13:</a:t>
            </a:r>
            <a:r>
              <a:rPr lang="en-US" sz="1600" dirty="0">
                <a:solidFill>
                  <a:srgbClr val="606060"/>
                </a:solidFill>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 Python – Date and Time , Data Wrangling. </a:t>
            </a:r>
          </a:p>
          <a:p>
            <a:pPr defTabSz="826089"/>
            <a:r>
              <a:rPr lang="en-US" sz="1600" b="1" dirty="0">
                <a:solidFill>
                  <a:srgbClr val="606060"/>
                </a:solidFill>
                <a:latin typeface="Times New Roman" panose="02020603050405020304" pitchFamily="18" charset="0"/>
                <a:cs typeface="Times New Roman" panose="02020603050405020304" pitchFamily="18" charset="0"/>
              </a:rPr>
              <a:t>Day -14:</a:t>
            </a:r>
            <a:r>
              <a:rPr lang="en-US" sz="1600" dirty="0">
                <a:solidFill>
                  <a:srgbClr val="60606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Python – Data Cleansing</a:t>
            </a:r>
          </a:p>
          <a:p>
            <a:pPr defTabSz="826089"/>
            <a:r>
              <a:rPr lang="en-US" sz="1600" b="1" dirty="0">
                <a:solidFill>
                  <a:srgbClr val="606060"/>
                </a:solidFill>
                <a:latin typeface="Times New Roman" panose="02020603050405020304" pitchFamily="18" charset="0"/>
                <a:cs typeface="Times New Roman" panose="02020603050405020304" pitchFamily="18" charset="0"/>
              </a:rPr>
              <a:t>Day -15: </a:t>
            </a:r>
            <a:r>
              <a:rPr lang="en-US" dirty="0">
                <a:latin typeface="Times New Roman" panose="02020603050405020304" pitchFamily="18" charset="0"/>
                <a:cs typeface="Times New Roman" panose="02020603050405020304" pitchFamily="18" charset="0"/>
              </a:rPr>
              <a:t> Python – Word Tokenization , Stemming and </a:t>
            </a:r>
            <a:r>
              <a:rPr lang="en-US" dirty="0" err="1">
                <a:latin typeface="Times New Roman" panose="02020603050405020304" pitchFamily="18" charset="0"/>
                <a:cs typeface="Times New Roman" panose="02020603050405020304" pitchFamily="18" charset="0"/>
              </a:rPr>
              <a:t>Lammetization</a:t>
            </a:r>
            <a:r>
              <a:rPr lang="en-US" dirty="0"/>
              <a:t>.</a:t>
            </a:r>
            <a:endParaRPr lang="en-IN" dirty="0"/>
          </a:p>
          <a:p>
            <a:pPr defTabSz="826089"/>
            <a:endParaRPr lang="en-US" sz="2533" dirty="0"/>
          </a:p>
        </p:txBody>
      </p:sp>
    </p:spTree>
    <p:extLst>
      <p:ext uri="{BB962C8B-B14F-4D97-AF65-F5344CB8AC3E}">
        <p14:creationId xmlns:p14="http://schemas.microsoft.com/office/powerpoint/2010/main" val="2921492682"/>
      </p:ext>
    </p:extLst>
  </p:cSld>
  <p:clrMapOvr>
    <a:masterClrMapping/>
  </p:clrMapOvr>
  <mc:AlternateContent xmlns:mc="http://schemas.openxmlformats.org/markup-compatibility/2006" xmlns:p14="http://schemas.microsoft.com/office/powerpoint/2010/main">
    <mc:Choice Requires="p14">
      <p:transition spd="slow" p14:dur="2000" advTm="2665"/>
    </mc:Choice>
    <mc:Fallback xmlns="">
      <p:transition spd="slow" advTm="2665"/>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800" y="279400"/>
            <a:ext cx="10972800" cy="1143000"/>
          </a:xfrm>
        </p:spPr>
        <p:txBody>
          <a:bodyPr vert="horz" lIns="82613" tIns="41307" rIns="82613" bIns="41307" rtlCol="0" anchor="ctr" anchorCtr="0">
            <a:normAutofit/>
          </a:bodyPr>
          <a:lstStyle/>
          <a:p>
            <a:pPr algn="l"/>
            <a:r>
              <a:rPr lang="en" sz="3600" dirty="0"/>
              <a:t>Day wise Learning Plan</a:t>
            </a:r>
            <a:endParaRPr lang="en-US" sz="3200" dirty="0"/>
          </a:p>
        </p:txBody>
      </p:sp>
      <p:sp>
        <p:nvSpPr>
          <p:cNvPr id="3" name="Rectangle 2"/>
          <p:cNvSpPr/>
          <p:nvPr/>
        </p:nvSpPr>
        <p:spPr>
          <a:xfrm>
            <a:off x="812802" y="1397002"/>
            <a:ext cx="7864009" cy="4022961"/>
          </a:xfrm>
          <a:prstGeom prst="rect">
            <a:avLst/>
          </a:prstGeom>
        </p:spPr>
        <p:txBody>
          <a:bodyPr wrap="square" lIns="82613" tIns="41307" rIns="82613" bIns="41307">
            <a:spAutoFit/>
          </a:bodyPr>
          <a:lstStyle/>
          <a:p>
            <a:r>
              <a:rPr lang="en-US" sz="1600" b="1" dirty="0">
                <a:solidFill>
                  <a:srgbClr val="606060"/>
                </a:solidFill>
                <a:latin typeface="Times New Roman" panose="02020603050405020304" pitchFamily="18" charset="0"/>
                <a:cs typeface="Times New Roman" panose="02020603050405020304" pitchFamily="18" charset="0"/>
              </a:rPr>
              <a:t>Day -16:</a:t>
            </a:r>
            <a:r>
              <a:rPr lang="en-US" sz="1600" dirty="0">
                <a:solidFill>
                  <a:srgbClr val="60606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Python – Data Visualization</a:t>
            </a:r>
            <a:endParaRPr lang="en-IN" sz="1600" dirty="0">
              <a:latin typeface="Times New Roman" panose="02020603050405020304" pitchFamily="18" charset="0"/>
              <a:cs typeface="Times New Roman" panose="02020603050405020304" pitchFamily="18" charset="0"/>
            </a:endParaRPr>
          </a:p>
          <a:p>
            <a:r>
              <a:rPr lang="en-US" sz="1600" b="1" dirty="0">
                <a:solidFill>
                  <a:srgbClr val="606060"/>
                </a:solidFill>
                <a:latin typeface="Times New Roman" panose="02020603050405020304" pitchFamily="18" charset="0"/>
                <a:cs typeface="Times New Roman" panose="02020603050405020304" pitchFamily="18" charset="0"/>
              </a:rPr>
              <a:t>Day -17:</a:t>
            </a:r>
            <a:r>
              <a:rPr lang="en-US" sz="1600" dirty="0">
                <a:solidFill>
                  <a:srgbClr val="60606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Python – Statistical Analysis</a:t>
            </a:r>
            <a:endParaRPr lang="en-IN" sz="1600" dirty="0">
              <a:latin typeface="Times New Roman" panose="02020603050405020304" pitchFamily="18" charset="0"/>
              <a:cs typeface="Times New Roman" panose="02020603050405020304" pitchFamily="18" charset="0"/>
            </a:endParaRPr>
          </a:p>
          <a:p>
            <a:r>
              <a:rPr lang="en-US" sz="1600" b="1" dirty="0">
                <a:solidFill>
                  <a:srgbClr val="606060"/>
                </a:solidFill>
                <a:latin typeface="Times New Roman" panose="02020603050405020304" pitchFamily="18" charset="0"/>
                <a:cs typeface="Times New Roman" panose="02020603050405020304" pitchFamily="18" charset="0"/>
              </a:rPr>
              <a:t>Day -18:</a:t>
            </a:r>
            <a:r>
              <a:rPr lang="en-US" sz="1600" dirty="0">
                <a:solidFill>
                  <a:srgbClr val="60606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Python – Types Of Distribution </a:t>
            </a:r>
          </a:p>
          <a:p>
            <a:r>
              <a:rPr lang="en-US" sz="1600" b="1" dirty="0">
                <a:solidFill>
                  <a:srgbClr val="606060"/>
                </a:solidFill>
                <a:latin typeface="Times New Roman" panose="02020603050405020304" pitchFamily="18" charset="0"/>
                <a:cs typeface="Times New Roman" panose="02020603050405020304" pitchFamily="18" charset="0"/>
              </a:rPr>
              <a:t>Day -19:</a:t>
            </a:r>
            <a:r>
              <a:rPr lang="en-US" sz="1600" dirty="0">
                <a:solidFill>
                  <a:srgbClr val="60606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Python – Correlation ,Chi-Square Test , Linear Regression</a:t>
            </a:r>
            <a:endParaRPr lang="en-US" sz="1600" dirty="0">
              <a:solidFill>
                <a:srgbClr val="606060"/>
              </a:solidFill>
              <a:latin typeface="Times New Roman" panose="02020603050405020304" pitchFamily="18" charset="0"/>
              <a:cs typeface="Times New Roman" panose="02020603050405020304" pitchFamily="18" charset="0"/>
            </a:endParaRPr>
          </a:p>
          <a:p>
            <a:r>
              <a:rPr lang="en-US" sz="1600" b="1" dirty="0">
                <a:solidFill>
                  <a:srgbClr val="606060"/>
                </a:solidFill>
                <a:latin typeface="Times New Roman" panose="02020603050405020304" pitchFamily="18" charset="0"/>
                <a:cs typeface="Times New Roman" panose="02020603050405020304" pitchFamily="18" charset="0"/>
              </a:rPr>
              <a:t>Day -20:</a:t>
            </a:r>
            <a:r>
              <a:rPr lang="en-US" sz="1600" dirty="0">
                <a:solidFill>
                  <a:srgbClr val="60606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Keras</a:t>
            </a:r>
            <a:r>
              <a:rPr lang="en-US" sz="1600" dirty="0">
                <a:latin typeface="Times New Roman" panose="02020603050405020304" pitchFamily="18" charset="0"/>
                <a:cs typeface="Times New Roman" panose="02020603050405020304" pitchFamily="18" charset="0"/>
              </a:rPr>
              <a:t> library – Introduction.</a:t>
            </a:r>
            <a:endParaRPr lang="en-IN" sz="1600" dirty="0">
              <a:latin typeface="Times New Roman" panose="02020603050405020304" pitchFamily="18" charset="0"/>
              <a:cs typeface="Times New Roman" panose="02020603050405020304" pitchFamily="18" charset="0"/>
            </a:endParaRPr>
          </a:p>
          <a:p>
            <a:r>
              <a:rPr lang="en-US" sz="1600" b="1" dirty="0">
                <a:solidFill>
                  <a:srgbClr val="606060"/>
                </a:solidFill>
                <a:latin typeface="Times New Roman" panose="02020603050405020304" pitchFamily="18" charset="0"/>
                <a:cs typeface="Times New Roman" panose="02020603050405020304" pitchFamily="18" charset="0"/>
              </a:rPr>
              <a:t>Day -21:</a:t>
            </a:r>
            <a:r>
              <a:rPr lang="en-US" sz="1600" dirty="0">
                <a:solidFill>
                  <a:srgbClr val="60606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Stock Price Prediction With Machine Learning           LSTM RNN  </a:t>
            </a:r>
            <a:endParaRPr lang="en-IN" sz="1600" dirty="0">
              <a:latin typeface="Times New Roman" panose="02020603050405020304" pitchFamily="18" charset="0"/>
              <a:cs typeface="Times New Roman" panose="02020603050405020304" pitchFamily="18" charset="0"/>
            </a:endParaRPr>
          </a:p>
          <a:p>
            <a:r>
              <a:rPr lang="en-US" sz="1600" b="1" dirty="0">
                <a:solidFill>
                  <a:srgbClr val="606060"/>
                </a:solidFill>
                <a:latin typeface="Times New Roman" panose="02020603050405020304" pitchFamily="18" charset="0"/>
                <a:cs typeface="Times New Roman" panose="02020603050405020304" pitchFamily="18" charset="0"/>
              </a:rPr>
              <a:t>Day -22:</a:t>
            </a:r>
            <a:r>
              <a:rPr lang="en-US" sz="1600" dirty="0">
                <a:solidFill>
                  <a:srgbClr val="60606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People’s  </a:t>
            </a:r>
            <a:r>
              <a:rPr lang="en-US" sz="1600" dirty="0" err="1">
                <a:latin typeface="Times New Roman" panose="02020603050405020304" pitchFamily="18" charset="0"/>
                <a:cs typeface="Times New Roman" panose="02020603050405020304" pitchFamily="18" charset="0"/>
              </a:rPr>
              <a:t>behaviour</a:t>
            </a:r>
            <a:r>
              <a:rPr lang="en-US" sz="1600" dirty="0">
                <a:latin typeface="Times New Roman" panose="02020603050405020304" pitchFamily="18" charset="0"/>
                <a:cs typeface="Times New Roman" panose="02020603050405020304" pitchFamily="18" charset="0"/>
              </a:rPr>
              <a:t> in chat message using NLP          </a:t>
            </a:r>
            <a:r>
              <a:rPr lang="en-US" sz="1600" dirty="0" err="1">
                <a:latin typeface="Times New Roman" panose="02020603050405020304" pitchFamily="18" charset="0"/>
                <a:cs typeface="Times New Roman" panose="02020603050405020304" pitchFamily="18" charset="0"/>
              </a:rPr>
              <a:t>NLP</a:t>
            </a:r>
            <a:endParaRPr lang="en-US" sz="1600" dirty="0">
              <a:solidFill>
                <a:srgbClr val="606060"/>
              </a:solidFill>
              <a:latin typeface="Times New Roman" panose="02020603050405020304" pitchFamily="18" charset="0"/>
              <a:cs typeface="Times New Roman" panose="02020603050405020304" pitchFamily="18" charset="0"/>
            </a:endParaRPr>
          </a:p>
          <a:p>
            <a:r>
              <a:rPr lang="en-US" sz="1600" b="1" dirty="0">
                <a:solidFill>
                  <a:srgbClr val="606060"/>
                </a:solidFill>
                <a:latin typeface="Times New Roman" panose="02020603050405020304" pitchFamily="18" charset="0"/>
                <a:cs typeface="Times New Roman" panose="02020603050405020304" pitchFamily="18" charset="0"/>
              </a:rPr>
              <a:t>Day -23:</a:t>
            </a:r>
            <a:r>
              <a:rPr lang="en-US" sz="1600" dirty="0">
                <a:solidFill>
                  <a:srgbClr val="60606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Gaming In Python        </a:t>
            </a:r>
            <a:endParaRPr lang="en-IN" sz="1600" dirty="0">
              <a:latin typeface="Times New Roman" panose="02020603050405020304" pitchFamily="18" charset="0"/>
              <a:cs typeface="Times New Roman" panose="02020603050405020304" pitchFamily="18" charset="0"/>
            </a:endParaRPr>
          </a:p>
          <a:p>
            <a:r>
              <a:rPr lang="en-US" sz="1600" b="1" dirty="0">
                <a:solidFill>
                  <a:srgbClr val="606060"/>
                </a:solidFill>
                <a:latin typeface="Times New Roman" panose="02020603050405020304" pitchFamily="18" charset="0"/>
                <a:cs typeface="Times New Roman" panose="02020603050405020304" pitchFamily="18" charset="0"/>
              </a:rPr>
              <a:t>Day -24:</a:t>
            </a:r>
            <a:r>
              <a:rPr lang="en-US" sz="1600" dirty="0">
                <a:solidFill>
                  <a:srgbClr val="60606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Chatbot</a:t>
            </a:r>
            <a:r>
              <a:rPr lang="en-US" sz="1600" dirty="0">
                <a:latin typeface="Times New Roman" panose="02020603050405020304" pitchFamily="18" charset="0"/>
                <a:cs typeface="Times New Roman" panose="02020603050405020304" pitchFamily="18" charset="0"/>
              </a:rPr>
              <a:t> creation in Python                                           NLP</a:t>
            </a:r>
            <a:endParaRPr lang="en-US" sz="1600" dirty="0">
              <a:solidFill>
                <a:srgbClr val="606060"/>
              </a:solidFill>
              <a:latin typeface="Times New Roman" panose="02020603050405020304" pitchFamily="18" charset="0"/>
              <a:cs typeface="Times New Roman" panose="02020603050405020304" pitchFamily="18" charset="0"/>
            </a:endParaRPr>
          </a:p>
          <a:p>
            <a:r>
              <a:rPr lang="en-US" sz="1600" b="1" dirty="0">
                <a:solidFill>
                  <a:srgbClr val="606060"/>
                </a:solidFill>
                <a:latin typeface="Times New Roman" panose="02020603050405020304" pitchFamily="18" charset="0"/>
                <a:cs typeface="Times New Roman" panose="02020603050405020304" pitchFamily="18" charset="0"/>
              </a:rPr>
              <a:t>Day -25:</a:t>
            </a:r>
            <a:r>
              <a:rPr lang="en-US" sz="1600" dirty="0">
                <a:solidFill>
                  <a:srgbClr val="60606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Electricity Price Prediction Using ML                                                                                                                                                               Random Forest </a:t>
            </a:r>
            <a:r>
              <a:rPr lang="en-US" sz="1600" dirty="0" err="1">
                <a:latin typeface="Times New Roman" panose="02020603050405020304" pitchFamily="18" charset="0"/>
                <a:cs typeface="Times New Roman" panose="02020603050405020304" pitchFamily="18" charset="0"/>
              </a:rPr>
              <a:t>Regressor</a:t>
            </a:r>
            <a:endParaRPr lang="en-US" sz="1600" dirty="0">
              <a:solidFill>
                <a:srgbClr val="606060"/>
              </a:solidFill>
              <a:latin typeface="Times New Roman" panose="02020603050405020304" pitchFamily="18" charset="0"/>
              <a:cs typeface="Times New Roman" panose="02020603050405020304" pitchFamily="18" charset="0"/>
            </a:endParaRPr>
          </a:p>
          <a:p>
            <a:r>
              <a:rPr lang="en-US" sz="1600" b="1" dirty="0">
                <a:solidFill>
                  <a:srgbClr val="606060"/>
                </a:solidFill>
                <a:latin typeface="Times New Roman" panose="02020603050405020304" pitchFamily="18" charset="0"/>
                <a:cs typeface="Times New Roman" panose="02020603050405020304" pitchFamily="18" charset="0"/>
              </a:rPr>
              <a:t>Day -26:</a:t>
            </a:r>
            <a:r>
              <a:rPr lang="en-US" sz="1600" dirty="0">
                <a:solidFill>
                  <a:srgbClr val="606060"/>
                </a:solidFill>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 Diamond Price Prediction Using Python                       Linear Regression</a:t>
            </a:r>
          </a:p>
          <a:p>
            <a:r>
              <a:rPr lang="en-US" sz="1600" b="1" dirty="0">
                <a:solidFill>
                  <a:srgbClr val="606060"/>
                </a:solidFill>
                <a:latin typeface="Times New Roman" panose="02020603050405020304" pitchFamily="18" charset="0"/>
                <a:cs typeface="Times New Roman" panose="02020603050405020304" pitchFamily="18" charset="0"/>
              </a:rPr>
              <a:t>Day -27:</a:t>
            </a:r>
            <a:r>
              <a:rPr lang="en-US" sz="1600" dirty="0">
                <a:solidFill>
                  <a:srgbClr val="606060"/>
                </a:solidFill>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 Book Recommendation System                                       KNN</a:t>
            </a:r>
            <a:endParaRPr lang="en-US" sz="1600" dirty="0">
              <a:solidFill>
                <a:srgbClr val="606060"/>
              </a:solidFill>
              <a:latin typeface="Times New Roman" panose="02020603050405020304" pitchFamily="18" charset="0"/>
              <a:cs typeface="Times New Roman" panose="02020603050405020304" pitchFamily="18" charset="0"/>
            </a:endParaRPr>
          </a:p>
          <a:p>
            <a:r>
              <a:rPr lang="en-US" sz="1600" b="1" dirty="0">
                <a:solidFill>
                  <a:srgbClr val="606060"/>
                </a:solidFill>
                <a:latin typeface="Times New Roman" panose="02020603050405020304" pitchFamily="18" charset="0"/>
                <a:cs typeface="Times New Roman" panose="02020603050405020304" pitchFamily="18" charset="0"/>
              </a:rPr>
              <a:t>Day -28:</a:t>
            </a:r>
            <a:r>
              <a:rPr lang="en-US" sz="1600" dirty="0">
                <a:solidFill>
                  <a:srgbClr val="606060"/>
                </a:solidFill>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 Image Classification Using CNN                                     </a:t>
            </a:r>
            <a:r>
              <a:rPr lang="en-IN" sz="1600" dirty="0" err="1">
                <a:latin typeface="Times New Roman" panose="02020603050405020304" pitchFamily="18" charset="0"/>
                <a:cs typeface="Times New Roman" panose="02020603050405020304" pitchFamily="18" charset="0"/>
              </a:rPr>
              <a:t>CNN</a:t>
            </a:r>
            <a:r>
              <a:rPr lang="en-IN" sz="1600" dirty="0">
                <a:latin typeface="Times New Roman" panose="02020603050405020304" pitchFamily="18" charset="0"/>
                <a:cs typeface="Times New Roman" panose="02020603050405020304" pitchFamily="18" charset="0"/>
              </a:rPr>
              <a:t> </a:t>
            </a:r>
          </a:p>
          <a:p>
            <a:r>
              <a:rPr lang="en-US" sz="1600" b="1" dirty="0">
                <a:solidFill>
                  <a:srgbClr val="606060"/>
                </a:solidFill>
                <a:latin typeface="Times New Roman" panose="02020603050405020304" pitchFamily="18" charset="0"/>
                <a:cs typeface="Times New Roman" panose="02020603050405020304" pitchFamily="18" charset="0"/>
              </a:rPr>
              <a:t>Day -29:</a:t>
            </a:r>
            <a:r>
              <a:rPr lang="en-US" sz="1600" dirty="0">
                <a:solidFill>
                  <a:srgbClr val="606060"/>
                </a:solidFill>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 Titanic Survival Analysis Using ML                               Logistic Regression</a:t>
            </a:r>
          </a:p>
          <a:p>
            <a:r>
              <a:rPr lang="en-US" sz="1600" b="1" dirty="0">
                <a:solidFill>
                  <a:srgbClr val="606060"/>
                </a:solidFill>
                <a:latin typeface="Times New Roman" panose="02020603050405020304" pitchFamily="18" charset="0"/>
                <a:cs typeface="Times New Roman" panose="02020603050405020304" pitchFamily="18" charset="0"/>
              </a:rPr>
              <a:t>Day -30:</a:t>
            </a:r>
            <a:r>
              <a:rPr lang="en-US" sz="1600" dirty="0">
                <a:solidFill>
                  <a:srgbClr val="606060"/>
                </a:solidFill>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Blockchain</a:t>
            </a:r>
            <a:r>
              <a:rPr lang="en-IN" sz="1600" dirty="0">
                <a:latin typeface="Times New Roman" panose="02020603050405020304" pitchFamily="18" charset="0"/>
                <a:cs typeface="Times New Roman" panose="02020603050405020304" pitchFamily="18" charset="0"/>
              </a:rPr>
              <a:t> in Python</a:t>
            </a:r>
          </a:p>
        </p:txBody>
      </p:sp>
    </p:spTree>
    <p:extLst>
      <p:ext uri="{BB962C8B-B14F-4D97-AF65-F5344CB8AC3E}">
        <p14:creationId xmlns:p14="http://schemas.microsoft.com/office/powerpoint/2010/main" val="33136322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8209" y="452669"/>
            <a:ext cx="10972800" cy="1143000"/>
          </a:xfrm>
        </p:spPr>
        <p:txBody>
          <a:bodyPr vert="horz" lIns="82613" tIns="41307" rIns="82613" bIns="41307" rtlCol="0" anchor="ctr" anchorCtr="0">
            <a:normAutofit/>
          </a:bodyPr>
          <a:lstStyle/>
          <a:p>
            <a:pPr algn="l"/>
            <a:r>
              <a:rPr lang="en-US" sz="4267" dirty="0">
                <a:latin typeface="Times New Roman" panose="02020603050405020304" pitchFamily="18" charset="0"/>
                <a:cs typeface="Times New Roman" panose="02020603050405020304" pitchFamily="18" charset="0"/>
              </a:rPr>
              <a:t>List of Projects for Demo in YouTube Live</a:t>
            </a:r>
          </a:p>
        </p:txBody>
      </p:sp>
      <p:sp>
        <p:nvSpPr>
          <p:cNvPr id="5" name="TextBox 4"/>
          <p:cNvSpPr txBox="1"/>
          <p:nvPr/>
        </p:nvSpPr>
        <p:spPr>
          <a:xfrm>
            <a:off x="1059988" y="5675513"/>
            <a:ext cx="4392292" cy="473207"/>
          </a:xfrm>
          <a:prstGeom prst="rect">
            <a:avLst/>
          </a:prstGeom>
          <a:noFill/>
        </p:spPr>
        <p:txBody>
          <a:bodyPr wrap="none" lIns="82613" tIns="41307" rIns="82613" bIns="41307" rtlCol="0">
            <a:spAutoFit/>
          </a:bodyPr>
          <a:lstStyle/>
          <a:p>
            <a:r>
              <a:rPr lang="en-US" sz="2533" dirty="0"/>
              <a:t>All Projects in </a:t>
            </a:r>
            <a:r>
              <a:rPr lang="en-US" sz="2533" b="1" dirty="0"/>
              <a:t>Jupyter Notebook</a:t>
            </a:r>
            <a:endParaRPr lang="en-US" sz="2533" b="1" u="sng" dirty="0"/>
          </a:p>
        </p:txBody>
      </p:sp>
      <p:sp>
        <p:nvSpPr>
          <p:cNvPr id="6" name="Rectangle 5"/>
          <p:cNvSpPr/>
          <p:nvPr/>
        </p:nvSpPr>
        <p:spPr>
          <a:xfrm>
            <a:off x="1059990" y="1720560"/>
            <a:ext cx="8756239" cy="2853410"/>
          </a:xfrm>
          <a:prstGeom prst="rect">
            <a:avLst/>
          </a:prstGeom>
        </p:spPr>
        <p:txBody>
          <a:bodyPr wrap="square" lIns="82613" tIns="41307" rIns="82613" bIns="41307">
            <a:spAutoFit/>
          </a:bodyPr>
          <a:lstStyle/>
          <a:p>
            <a:pPr marL="309783" indent="-309783">
              <a:buFont typeface="+mj-lt"/>
              <a:buAutoNum type="arabicPeriod"/>
            </a:pPr>
            <a:r>
              <a:rPr lang="en-US" dirty="0"/>
              <a:t>Stock Price Prediction With Machine Learning </a:t>
            </a:r>
          </a:p>
          <a:p>
            <a:pPr marL="309783" indent="-309783">
              <a:buFont typeface="+mj-lt"/>
              <a:buAutoNum type="arabicPeriod"/>
            </a:pPr>
            <a:r>
              <a:rPr lang="en-US" dirty="0"/>
              <a:t>People’s  </a:t>
            </a:r>
            <a:r>
              <a:rPr lang="en-US" dirty="0" err="1"/>
              <a:t>behaviour</a:t>
            </a:r>
            <a:r>
              <a:rPr lang="en-US" dirty="0"/>
              <a:t> in chat message using NLP </a:t>
            </a:r>
          </a:p>
          <a:p>
            <a:pPr marL="309783" indent="-309783">
              <a:buFont typeface="+mj-lt"/>
              <a:buAutoNum type="arabicPeriod"/>
            </a:pPr>
            <a:r>
              <a:rPr lang="en-US" dirty="0"/>
              <a:t>Gaming In Python </a:t>
            </a:r>
          </a:p>
          <a:p>
            <a:pPr marL="309783" indent="-309783">
              <a:buFont typeface="+mj-lt"/>
              <a:buAutoNum type="arabicPeriod"/>
            </a:pPr>
            <a:r>
              <a:rPr lang="en-US" dirty="0" err="1"/>
              <a:t>Chatbot</a:t>
            </a:r>
            <a:r>
              <a:rPr lang="en-US" dirty="0"/>
              <a:t> creation in Python </a:t>
            </a:r>
          </a:p>
          <a:p>
            <a:pPr marL="309783" indent="-309783">
              <a:buFont typeface="+mj-lt"/>
              <a:buAutoNum type="arabicPeriod"/>
            </a:pPr>
            <a:r>
              <a:rPr lang="en-US" dirty="0"/>
              <a:t>Electricity Price Prediction Using ML </a:t>
            </a:r>
          </a:p>
          <a:p>
            <a:pPr marL="309783" indent="-309783">
              <a:buFont typeface="+mj-lt"/>
              <a:buAutoNum type="arabicPeriod"/>
            </a:pPr>
            <a:r>
              <a:rPr lang="en-IN" dirty="0"/>
              <a:t>Diamond Price Prediction Using Python </a:t>
            </a:r>
          </a:p>
          <a:p>
            <a:pPr marL="309783" indent="-309783">
              <a:buFont typeface="+mj-lt"/>
              <a:buAutoNum type="arabicPeriod"/>
            </a:pPr>
            <a:r>
              <a:rPr lang="en-IN" dirty="0"/>
              <a:t>Book Recommendation System </a:t>
            </a:r>
          </a:p>
          <a:p>
            <a:pPr marL="309783" indent="-309783">
              <a:buFont typeface="+mj-lt"/>
              <a:buAutoNum type="arabicPeriod"/>
            </a:pPr>
            <a:r>
              <a:rPr lang="en-IN" dirty="0"/>
              <a:t>Image Classification Using CNN </a:t>
            </a:r>
          </a:p>
          <a:p>
            <a:pPr marL="309783" indent="-309783">
              <a:buFont typeface="+mj-lt"/>
              <a:buAutoNum type="arabicPeriod"/>
            </a:pPr>
            <a:r>
              <a:rPr lang="en-IN" dirty="0"/>
              <a:t>Titanic Survival Analysis Using ML </a:t>
            </a:r>
          </a:p>
          <a:p>
            <a:pPr marL="309783" indent="-309783">
              <a:buFont typeface="+mj-lt"/>
              <a:buAutoNum type="arabicPeriod"/>
            </a:pPr>
            <a:r>
              <a:rPr lang="en-IN" dirty="0" err="1"/>
              <a:t>Blockchain</a:t>
            </a:r>
            <a:r>
              <a:rPr lang="en-IN" dirty="0"/>
              <a:t> in Python</a:t>
            </a:r>
            <a:endParaRPr lang="en-US" sz="2133" dirty="0"/>
          </a:p>
        </p:txBody>
      </p:sp>
    </p:spTree>
    <p:extLst>
      <p:ext uri="{BB962C8B-B14F-4D97-AF65-F5344CB8AC3E}">
        <p14:creationId xmlns:p14="http://schemas.microsoft.com/office/powerpoint/2010/main" val="3323833543"/>
      </p:ext>
    </p:extLst>
  </p:cSld>
  <p:clrMapOvr>
    <a:masterClrMapping/>
  </p:clrMapOvr>
  <mc:AlternateContent xmlns:mc="http://schemas.openxmlformats.org/markup-compatibility/2006" xmlns:p14="http://schemas.microsoft.com/office/powerpoint/2010/main">
    <mc:Choice Requires="p14">
      <p:transition spd="slow" p14:dur="2000" advTm="2684"/>
    </mc:Choice>
    <mc:Fallback xmlns="">
      <p:transition spd="slow" advTm="2684"/>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593" y="1290840"/>
            <a:ext cx="10984800" cy="637600"/>
          </a:xfrm>
        </p:spPr>
        <p:txBody>
          <a:bodyPr vert="horz" lIns="82613" tIns="41307" rIns="82613" bIns="41307" rtlCol="0" anchor="ctr" anchorCtr="0">
            <a:normAutofit/>
          </a:bodyPr>
          <a:lstStyle/>
          <a:p>
            <a:pPr algn="l"/>
            <a:r>
              <a:rPr lang="en-US" sz="3200" u="sng" dirty="0"/>
              <a:t>What</a:t>
            </a:r>
            <a:r>
              <a:rPr lang="en-US" sz="3200" dirty="0"/>
              <a:t> you will </a:t>
            </a:r>
            <a:r>
              <a:rPr lang="en-US" sz="3200" u="sng" dirty="0"/>
              <a:t>get</a:t>
            </a:r>
            <a:r>
              <a:rPr lang="en-US" sz="3200" dirty="0"/>
              <a:t> from this Free 30 Days Master Class?</a:t>
            </a:r>
          </a:p>
        </p:txBody>
      </p:sp>
      <p:sp>
        <p:nvSpPr>
          <p:cNvPr id="3" name="Rectangle 2"/>
          <p:cNvSpPr/>
          <p:nvPr/>
        </p:nvSpPr>
        <p:spPr>
          <a:xfrm>
            <a:off x="2103480" y="2597817"/>
            <a:ext cx="7603384" cy="1560748"/>
          </a:xfrm>
          <a:prstGeom prst="rect">
            <a:avLst/>
          </a:prstGeom>
        </p:spPr>
        <p:txBody>
          <a:bodyPr wrap="square" lIns="82613" tIns="41307" rIns="82613" bIns="41307">
            <a:spAutoFit/>
          </a:bodyPr>
          <a:lstStyle/>
          <a:p>
            <a:pPr marL="413044" indent="-413044">
              <a:buFont typeface="+mj-lt"/>
              <a:buAutoNum type="arabicPeriod"/>
            </a:pPr>
            <a:r>
              <a:rPr lang="en-US" sz="3200" dirty="0">
                <a:latin typeface="Times New Roman" panose="02020603050405020304" pitchFamily="18" charset="0"/>
                <a:cs typeface="Times New Roman" panose="02020603050405020304" pitchFamily="18" charset="0"/>
              </a:rPr>
              <a:t>You can attend YouTube Live Class</a:t>
            </a:r>
          </a:p>
          <a:p>
            <a:pPr marL="413044" indent="-413044">
              <a:buFont typeface="+mj-lt"/>
              <a:buAutoNum type="arabicPeriod"/>
            </a:pPr>
            <a:r>
              <a:rPr lang="en-US" sz="3200" dirty="0">
                <a:latin typeface="Times New Roman" panose="02020603050405020304" pitchFamily="18" charset="0"/>
                <a:cs typeface="Times New Roman" panose="02020603050405020304" pitchFamily="18" charset="0"/>
              </a:rPr>
              <a:t>Free E-Certificate ( WEBINAR PARTICIPATION CERTIFICATE)</a:t>
            </a:r>
          </a:p>
        </p:txBody>
      </p:sp>
    </p:spTree>
    <p:extLst>
      <p:ext uri="{BB962C8B-B14F-4D97-AF65-F5344CB8AC3E}">
        <p14:creationId xmlns:p14="http://schemas.microsoft.com/office/powerpoint/2010/main" val="2378740222"/>
      </p:ext>
    </p:extLst>
  </p:cSld>
  <p:clrMapOvr>
    <a:masterClrMapping/>
  </p:clrMapOvr>
  <mc:AlternateContent xmlns:mc="http://schemas.openxmlformats.org/markup-compatibility/2006" xmlns:p14="http://schemas.microsoft.com/office/powerpoint/2010/main">
    <mc:Choice Requires="p14">
      <p:transition spd="slow" p14:dur="2000" advTm="2648"/>
    </mc:Choice>
    <mc:Fallback xmlns="">
      <p:transition spd="slow" advTm="2648"/>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3665" y="2978615"/>
            <a:ext cx="7848779" cy="1044421"/>
          </a:xfrm>
        </p:spPr>
        <p:txBody>
          <a:bodyPr/>
          <a:lstStyle/>
          <a:p>
            <a:r>
              <a:rPr lang="en-US" sz="2533" dirty="0">
                <a:solidFill>
                  <a:schemeClr val="bg2">
                    <a:lumMod val="50000"/>
                  </a:schemeClr>
                </a:solidFill>
              </a:rPr>
              <a:t>Ans :</a:t>
            </a:r>
            <a:r>
              <a:rPr lang="en-US" sz="2533" dirty="0"/>
              <a:t> </a:t>
            </a:r>
            <a:r>
              <a:rPr lang="en-US" sz="1600" dirty="0"/>
              <a:t>During the Live Class, organizer will post </a:t>
            </a:r>
            <a:r>
              <a:rPr lang="en-US" sz="1600" u="sng" dirty="0">
                <a:solidFill>
                  <a:srgbClr val="FF0000"/>
                </a:solidFill>
              </a:rPr>
              <a:t>Google Form link </a:t>
            </a:r>
            <a:r>
              <a:rPr lang="en-US" sz="1600" dirty="0"/>
              <a:t>in </a:t>
            </a:r>
            <a:r>
              <a:rPr lang="en-US" sz="1600" u="sng" dirty="0">
                <a:solidFill>
                  <a:srgbClr val="FF0000"/>
                </a:solidFill>
              </a:rPr>
              <a:t>Live Chat. </a:t>
            </a:r>
            <a:r>
              <a:rPr lang="en-US" sz="1600" dirty="0"/>
              <a:t>The Participants should submit the from on daily basis. </a:t>
            </a:r>
            <a:br>
              <a:rPr lang="en-US" sz="1600" dirty="0"/>
            </a:br>
            <a:r>
              <a:rPr lang="en-US" sz="1600" dirty="0">
                <a:solidFill>
                  <a:srgbClr val="C00000"/>
                </a:solidFill>
              </a:rPr>
              <a:t>Minimum 25 Days </a:t>
            </a:r>
            <a:r>
              <a:rPr lang="en-US" sz="1600" dirty="0"/>
              <a:t>Attendance is Required to get Free Master Class Participation Certificate.</a:t>
            </a:r>
          </a:p>
        </p:txBody>
      </p:sp>
      <p:sp>
        <p:nvSpPr>
          <p:cNvPr id="3" name="Title 2"/>
          <p:cNvSpPr>
            <a:spLocks noGrp="1"/>
          </p:cNvSpPr>
          <p:nvPr>
            <p:ph type="title" idx="2"/>
          </p:nvPr>
        </p:nvSpPr>
        <p:spPr>
          <a:xfrm>
            <a:off x="2118777" y="1028735"/>
            <a:ext cx="7800745" cy="1949877"/>
          </a:xfrm>
        </p:spPr>
        <p:txBody>
          <a:bodyPr/>
          <a:lstStyle/>
          <a:p>
            <a:r>
              <a:rPr lang="en-US" sz="4400" dirty="0">
                <a:solidFill>
                  <a:schemeClr val="bg2">
                    <a:lumMod val="50000"/>
                  </a:schemeClr>
                </a:solidFill>
              </a:rPr>
              <a:t>How to mark </a:t>
            </a:r>
            <a:r>
              <a:rPr lang="en-US" sz="4400" dirty="0"/>
              <a:t>your </a:t>
            </a:r>
            <a:r>
              <a:rPr lang="en-US" sz="4400" dirty="0">
                <a:solidFill>
                  <a:schemeClr val="bg2">
                    <a:lumMod val="50000"/>
                  </a:schemeClr>
                </a:solidFill>
              </a:rPr>
              <a:t>Attendance</a:t>
            </a:r>
            <a:r>
              <a:rPr lang="en-US" sz="4400" dirty="0"/>
              <a:t> in </a:t>
            </a:r>
            <a:r>
              <a:rPr lang="en-US" sz="4400" dirty="0">
                <a:solidFill>
                  <a:schemeClr val="bg2">
                    <a:lumMod val="50000"/>
                  </a:schemeClr>
                </a:solidFill>
              </a:rPr>
              <a:t>YouTube Live Class</a:t>
            </a:r>
            <a:r>
              <a:rPr lang="en-US" sz="4400" dirty="0"/>
              <a:t>?</a:t>
            </a:r>
          </a:p>
        </p:txBody>
      </p:sp>
      <p:sp>
        <p:nvSpPr>
          <p:cNvPr id="6" name="Rectangle 5"/>
          <p:cNvSpPr/>
          <p:nvPr/>
        </p:nvSpPr>
        <p:spPr>
          <a:xfrm>
            <a:off x="2243664" y="4668713"/>
            <a:ext cx="7675856" cy="1191416"/>
          </a:xfrm>
          <a:prstGeom prst="rect">
            <a:avLst/>
          </a:prstGeom>
          <a:ln>
            <a:solidFill>
              <a:srgbClr val="FF0000"/>
            </a:solidFill>
          </a:ln>
        </p:spPr>
        <p:txBody>
          <a:bodyPr wrap="square" lIns="82613" tIns="41307" rIns="82613" bIns="41307">
            <a:spAutoFit/>
          </a:bodyPr>
          <a:lstStyle/>
          <a:p>
            <a:r>
              <a:rPr lang="en-US" sz="1867" dirty="0">
                <a:solidFill>
                  <a:schemeClr val="bg2">
                    <a:lumMod val="50000"/>
                  </a:schemeClr>
                </a:solidFill>
              </a:rPr>
              <a:t>Note :</a:t>
            </a:r>
            <a:r>
              <a:rPr lang="en-US" sz="1867" dirty="0"/>
              <a:t> </a:t>
            </a:r>
            <a:r>
              <a:rPr lang="en-US" sz="2400" dirty="0"/>
              <a:t>The Link will be available during the Live. From the LIVE Class date, the live video will get removed from the YouTube in 3 days. </a:t>
            </a:r>
            <a:endParaRPr lang="en-US" sz="2400" u="sng" dirty="0">
              <a:solidFill>
                <a:srgbClr val="FF0000"/>
              </a:solidFill>
            </a:endParaRPr>
          </a:p>
        </p:txBody>
      </p:sp>
    </p:spTree>
    <p:extLst>
      <p:ext uri="{BB962C8B-B14F-4D97-AF65-F5344CB8AC3E}">
        <p14:creationId xmlns:p14="http://schemas.microsoft.com/office/powerpoint/2010/main" val="3672169772"/>
      </p:ext>
    </p:extLst>
  </p:cSld>
  <p:clrMapOvr>
    <a:masterClrMapping/>
  </p:clrMapOvr>
  <mc:AlternateContent xmlns:mc="http://schemas.openxmlformats.org/markup-compatibility/2006" xmlns:p14="http://schemas.microsoft.com/office/powerpoint/2010/main">
    <mc:Choice Requires="p14">
      <p:transition spd="slow" p14:dur="2000" advTm="904"/>
    </mc:Choice>
    <mc:Fallback xmlns="">
      <p:transition spd="slow" advTm="904"/>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82613" tIns="41307" rIns="82613" bIns="41307" rtlCol="0" anchor="ctr" anchorCtr="0">
            <a:normAutofit fontScale="90000"/>
          </a:bodyPr>
          <a:lstStyle/>
          <a:p>
            <a:pPr algn="l"/>
            <a:r>
              <a:rPr lang="en-US" sz="3600" dirty="0"/>
              <a:t/>
            </a:r>
            <a:br>
              <a:rPr lang="en-US" sz="3600" dirty="0"/>
            </a:br>
            <a:r>
              <a:rPr lang="en-US" sz="4800" dirty="0">
                <a:solidFill>
                  <a:schemeClr val="bg1"/>
                </a:solidFill>
                <a:latin typeface="Times New Roman" panose="02020603050405020304" pitchFamily="18" charset="0"/>
                <a:cs typeface="Times New Roman" panose="02020603050405020304" pitchFamily="18" charset="0"/>
              </a:rPr>
              <a:t>Sample Webinar Participation Certificate?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0234" y="1508787"/>
            <a:ext cx="6501820" cy="45955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8569" y="2820872"/>
            <a:ext cx="2812971" cy="2160072"/>
          </a:xfrm>
          <a:prstGeom prst="rect">
            <a:avLst/>
          </a:prstGeom>
        </p:spPr>
      </p:pic>
    </p:spTree>
    <p:extLst>
      <p:ext uri="{BB962C8B-B14F-4D97-AF65-F5344CB8AC3E}">
        <p14:creationId xmlns:p14="http://schemas.microsoft.com/office/powerpoint/2010/main" val="275705662"/>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61134" y="3806664"/>
            <a:ext cx="7954455" cy="580525"/>
          </a:xfrm>
        </p:spPr>
        <p:txBody>
          <a:bodyPr/>
          <a:lstStyle/>
          <a:p>
            <a:pPr algn="l"/>
            <a:r>
              <a:rPr lang="en-US" dirty="0">
                <a:hlinkClick r:id="rId2"/>
              </a:rPr>
              <a:t>https://www.pantechelearning.com/data-science-master-class/</a:t>
            </a:r>
            <a:endParaRPr lang="en-US" dirty="0"/>
          </a:p>
        </p:txBody>
      </p:sp>
      <p:sp>
        <p:nvSpPr>
          <p:cNvPr id="4" name="Subtitle 3"/>
          <p:cNvSpPr>
            <a:spLocks noGrp="1"/>
          </p:cNvSpPr>
          <p:nvPr>
            <p:ph type="subTitle" idx="1"/>
          </p:nvPr>
        </p:nvSpPr>
        <p:spPr>
          <a:xfrm>
            <a:off x="1871531" y="1604797"/>
            <a:ext cx="9861876" cy="1274528"/>
          </a:xfrm>
        </p:spPr>
        <p:txBody>
          <a:bodyPr/>
          <a:lstStyle/>
          <a:p>
            <a:pPr algn="l"/>
            <a:r>
              <a:rPr lang="en-US" sz="3600" dirty="0"/>
              <a:t>You can get chance to apply 1 Month Internship on Data Science &amp; Analytics Master Class</a:t>
            </a:r>
          </a:p>
        </p:txBody>
      </p:sp>
      <p:sp>
        <p:nvSpPr>
          <p:cNvPr id="5" name="Subtitle 3"/>
          <p:cNvSpPr txBox="1">
            <a:spLocks/>
          </p:cNvSpPr>
          <p:nvPr/>
        </p:nvSpPr>
        <p:spPr>
          <a:xfrm>
            <a:off x="1461928" y="482260"/>
            <a:ext cx="6788725" cy="1335848"/>
          </a:xfrm>
          <a:prstGeom prst="rect">
            <a:avLst/>
          </a:prstGeom>
          <a:noFill/>
          <a:ln>
            <a:noFill/>
          </a:ln>
        </p:spPr>
        <p:txBody>
          <a:bodyPr spcFirstLastPara="1" wrap="square" lIns="82600" tIns="82600" rIns="82600" bIns="82600" anchor="ctr"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l"/>
            <a:r>
              <a:rPr lang="en-US" sz="4933" b="1" dirty="0"/>
              <a:t>On Demand</a:t>
            </a:r>
          </a:p>
        </p:txBody>
      </p:sp>
    </p:spTree>
    <p:extLst>
      <p:ext uri="{BB962C8B-B14F-4D97-AF65-F5344CB8AC3E}">
        <p14:creationId xmlns:p14="http://schemas.microsoft.com/office/powerpoint/2010/main" val="151664017"/>
      </p:ext>
    </p:extLst>
  </p:cSld>
  <p:clrMapOvr>
    <a:masterClrMapping/>
  </p:clrMapOvr>
  <mc:AlternateContent xmlns:mc="http://schemas.openxmlformats.org/markup-compatibility/2006" xmlns:p14="http://schemas.microsoft.com/office/powerpoint/2010/main">
    <mc:Choice Requires="p14">
      <p:transition spd="slow" p14:dur="2000" advTm="2668"/>
    </mc:Choice>
    <mc:Fallback xmlns="">
      <p:transition spd="slow" advTm="2668"/>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0072" y="356662"/>
            <a:ext cx="5630397" cy="1344148"/>
          </a:xfrm>
        </p:spPr>
        <p:txBody>
          <a:bodyPr/>
          <a:lstStyle/>
          <a:p>
            <a:r>
              <a:rPr lang="en-US" sz="5467" dirty="0"/>
              <a:t>What is Internship????</a:t>
            </a:r>
          </a:p>
        </p:txBody>
      </p:sp>
      <p:grpSp>
        <p:nvGrpSpPr>
          <p:cNvPr id="9" name="Group 8"/>
          <p:cNvGrpSpPr/>
          <p:nvPr/>
        </p:nvGrpSpPr>
        <p:grpSpPr>
          <a:xfrm>
            <a:off x="2063552" y="1892831"/>
            <a:ext cx="8452832" cy="4660997"/>
            <a:chOff x="616688" y="1057497"/>
            <a:chExt cx="7634176" cy="4253023"/>
          </a:xfrm>
        </p:grpSpPr>
        <p:sp>
          <p:nvSpPr>
            <p:cNvPr id="4" name="Right Arrow 3"/>
            <p:cNvSpPr/>
            <p:nvPr/>
          </p:nvSpPr>
          <p:spPr>
            <a:xfrm>
              <a:off x="616688" y="1057497"/>
              <a:ext cx="1913860" cy="141413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933" dirty="0">
                  <a:solidFill>
                    <a:schemeClr val="bg1"/>
                  </a:solidFill>
                </a:rPr>
                <a:t>Learn</a:t>
              </a:r>
            </a:p>
          </p:txBody>
        </p:sp>
        <p:sp>
          <p:nvSpPr>
            <p:cNvPr id="5" name="Right Arrow 4"/>
            <p:cNvSpPr/>
            <p:nvPr/>
          </p:nvSpPr>
          <p:spPr>
            <a:xfrm>
              <a:off x="1818165" y="1764562"/>
              <a:ext cx="2137145" cy="141413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933" dirty="0">
                  <a:solidFill>
                    <a:schemeClr val="bg1"/>
                  </a:solidFill>
                </a:rPr>
                <a:t>Practice</a:t>
              </a:r>
            </a:p>
          </p:txBody>
        </p:sp>
        <p:sp>
          <p:nvSpPr>
            <p:cNvPr id="6" name="Right Arrow 5"/>
            <p:cNvSpPr/>
            <p:nvPr/>
          </p:nvSpPr>
          <p:spPr>
            <a:xfrm>
              <a:off x="3253561" y="2471627"/>
              <a:ext cx="2137145" cy="141413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933" dirty="0">
                  <a:solidFill>
                    <a:schemeClr val="bg1"/>
                  </a:solidFill>
                </a:rPr>
                <a:t>Verify</a:t>
              </a:r>
            </a:p>
          </p:txBody>
        </p:sp>
        <p:sp>
          <p:nvSpPr>
            <p:cNvPr id="7" name="Right Arrow 6"/>
            <p:cNvSpPr/>
            <p:nvPr/>
          </p:nvSpPr>
          <p:spPr>
            <a:xfrm>
              <a:off x="4688957" y="3181329"/>
              <a:ext cx="2137145" cy="141413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133" dirty="0">
                  <a:solidFill>
                    <a:schemeClr val="bg1"/>
                  </a:solidFill>
                </a:rPr>
                <a:t>Get Certified</a:t>
              </a:r>
            </a:p>
          </p:txBody>
        </p:sp>
        <p:sp>
          <p:nvSpPr>
            <p:cNvPr id="8" name="Right Arrow 7"/>
            <p:cNvSpPr/>
            <p:nvPr/>
          </p:nvSpPr>
          <p:spPr>
            <a:xfrm>
              <a:off x="6113719" y="3896390"/>
              <a:ext cx="2137145" cy="141413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133" b="1" dirty="0">
                  <a:solidFill>
                    <a:schemeClr val="bg1"/>
                  </a:solidFill>
                </a:rPr>
                <a:t>Grow</a:t>
              </a:r>
            </a:p>
          </p:txBody>
        </p:sp>
      </p:grpSp>
    </p:spTree>
    <p:extLst>
      <p:ext uri="{BB962C8B-B14F-4D97-AF65-F5344CB8AC3E}">
        <p14:creationId xmlns:p14="http://schemas.microsoft.com/office/powerpoint/2010/main" val="509008339"/>
      </p:ext>
    </p:extLst>
  </p:cSld>
  <p:clrMapOvr>
    <a:masterClrMapping/>
  </p:clrMapOvr>
  <mc:AlternateContent xmlns:mc="http://schemas.openxmlformats.org/markup-compatibility/2006" xmlns:p14="http://schemas.microsoft.com/office/powerpoint/2010/main">
    <mc:Choice Requires="p14">
      <p:transition spd="slow" p14:dur="2000" advTm="1792"/>
    </mc:Choice>
    <mc:Fallback xmlns="">
      <p:transition spd="slow" advTm="1792"/>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able 24"/>
          <p:cNvGraphicFramePr>
            <a:graphicFrameLocks noGrp="1"/>
          </p:cNvGraphicFramePr>
          <p:nvPr>
            <p:extLst/>
          </p:nvPr>
        </p:nvGraphicFramePr>
        <p:xfrm>
          <a:off x="2" y="100139"/>
          <a:ext cx="11920703" cy="6515880"/>
        </p:xfrm>
        <a:graphic>
          <a:graphicData uri="http://schemas.openxmlformats.org/drawingml/2006/table">
            <a:tbl>
              <a:tblPr firstRow="1" bandRow="1">
                <a:tableStyleId>{08FB837D-C827-4EFA-A057-4D05807E0F7C}</a:tableStyleId>
              </a:tblPr>
              <a:tblGrid>
                <a:gridCol w="4727179">
                  <a:extLst>
                    <a:ext uri="{9D8B030D-6E8A-4147-A177-3AD203B41FA5}">
                      <a16:colId xmlns:a16="http://schemas.microsoft.com/office/drawing/2014/main" val="20000"/>
                    </a:ext>
                  </a:extLst>
                </a:gridCol>
                <a:gridCol w="7193524">
                  <a:extLst>
                    <a:ext uri="{9D8B030D-6E8A-4147-A177-3AD203B41FA5}">
                      <a16:colId xmlns:a16="http://schemas.microsoft.com/office/drawing/2014/main" val="20001"/>
                    </a:ext>
                  </a:extLst>
                </a:gridCol>
              </a:tblGrid>
              <a:tr h="466307">
                <a:tc>
                  <a:txBody>
                    <a:bodyPr/>
                    <a:lstStyle/>
                    <a:p>
                      <a:pPr algn="ctr"/>
                      <a:r>
                        <a:rPr lang="en-US" sz="2100" dirty="0" smtClean="0"/>
                        <a:t>Free Master Class DSA</a:t>
                      </a:r>
                      <a:endParaRPr lang="en-US" sz="2100" dirty="0"/>
                    </a:p>
                  </a:txBody>
                  <a:tcPr marL="82619" marR="82619" marT="41312" marB="41312"/>
                </a:tc>
                <a:tc>
                  <a:txBody>
                    <a:bodyPr/>
                    <a:lstStyle/>
                    <a:p>
                      <a:pPr algn="ctr"/>
                      <a:r>
                        <a:rPr lang="en-US" sz="2100" dirty="0" smtClean="0"/>
                        <a:t>1</a:t>
                      </a:r>
                      <a:r>
                        <a:rPr lang="en-US" sz="2100" baseline="0" dirty="0" smtClean="0"/>
                        <a:t> Month Internship on DSA</a:t>
                      </a:r>
                      <a:endParaRPr lang="en-US" sz="2100" dirty="0"/>
                    </a:p>
                  </a:txBody>
                  <a:tcPr marL="82619" marR="82619" marT="41312" marB="41312"/>
                </a:tc>
                <a:extLst>
                  <a:ext uri="{0D108BD9-81ED-4DB2-BD59-A6C34878D82A}">
                    <a16:rowId xmlns:a16="http://schemas.microsoft.com/office/drawing/2014/main" val="10000"/>
                  </a:ext>
                </a:extLst>
              </a:tr>
              <a:tr h="743608">
                <a:tc>
                  <a:txBody>
                    <a:bodyPr/>
                    <a:lstStyle/>
                    <a:p>
                      <a:r>
                        <a:rPr lang="en-US" sz="2100" dirty="0" smtClean="0"/>
                        <a:t>Master Class Participation Certificate</a:t>
                      </a:r>
                      <a:endParaRPr lang="en-US" sz="2100" dirty="0"/>
                    </a:p>
                  </a:txBody>
                  <a:tcPr marL="82619" marR="82619" marT="41312" marB="41312"/>
                </a:tc>
                <a:tc>
                  <a:txBody>
                    <a:bodyPr/>
                    <a:lstStyle/>
                    <a:p>
                      <a:r>
                        <a:rPr lang="en-US" sz="2100" dirty="0" smtClean="0"/>
                        <a:t>Internship Completion</a:t>
                      </a:r>
                      <a:r>
                        <a:rPr lang="en-US" sz="2100" baseline="0" dirty="0" smtClean="0"/>
                        <a:t> Certificate</a:t>
                      </a:r>
                      <a:endParaRPr lang="en-US" sz="2100" dirty="0"/>
                    </a:p>
                  </a:txBody>
                  <a:tcPr marL="82619" marR="82619" marT="41312" marB="41312"/>
                </a:tc>
                <a:extLst>
                  <a:ext uri="{0D108BD9-81ED-4DB2-BD59-A6C34878D82A}">
                    <a16:rowId xmlns:a16="http://schemas.microsoft.com/office/drawing/2014/main" val="10001"/>
                  </a:ext>
                </a:extLst>
              </a:tr>
              <a:tr h="743608">
                <a:tc>
                  <a:txBody>
                    <a:bodyPr/>
                    <a:lstStyle/>
                    <a:p>
                      <a:r>
                        <a:rPr lang="en-US" sz="2100" dirty="0" smtClean="0"/>
                        <a:t>Minimum 25 Class should attend YouTube</a:t>
                      </a:r>
                      <a:r>
                        <a:rPr lang="en-US" sz="2100" baseline="0" dirty="0" smtClean="0"/>
                        <a:t> Live</a:t>
                      </a:r>
                      <a:endParaRPr lang="en-US" sz="2100" dirty="0"/>
                    </a:p>
                  </a:txBody>
                  <a:tcPr marL="82619" marR="82619" marT="41312" marB="41312"/>
                </a:tc>
                <a:tc>
                  <a:txBody>
                    <a:bodyPr/>
                    <a:lstStyle/>
                    <a:p>
                      <a:r>
                        <a:rPr lang="en-US" sz="2100" dirty="0" smtClean="0"/>
                        <a:t>Recorded Class</a:t>
                      </a:r>
                      <a:r>
                        <a:rPr lang="en-US" sz="2100" baseline="0" dirty="0" smtClean="0"/>
                        <a:t> Link will be provided. – LMS Portal Access</a:t>
                      </a:r>
                      <a:endParaRPr lang="en-US" sz="2100" dirty="0"/>
                    </a:p>
                  </a:txBody>
                  <a:tcPr marL="82619" marR="82619" marT="41312" marB="41312"/>
                </a:tc>
                <a:extLst>
                  <a:ext uri="{0D108BD9-81ED-4DB2-BD59-A6C34878D82A}">
                    <a16:rowId xmlns:a16="http://schemas.microsoft.com/office/drawing/2014/main" val="10002"/>
                  </a:ext>
                </a:extLst>
              </a:tr>
              <a:tr h="743608">
                <a:tc>
                  <a:txBody>
                    <a:bodyPr/>
                    <a:lstStyle/>
                    <a:p>
                      <a:r>
                        <a:rPr lang="en-US" sz="2100" dirty="0" smtClean="0"/>
                        <a:t>YouTube</a:t>
                      </a:r>
                      <a:r>
                        <a:rPr lang="en-US" sz="2100" baseline="0" dirty="0" smtClean="0"/>
                        <a:t> Live Mandatory</a:t>
                      </a:r>
                      <a:endParaRPr lang="en-US" sz="2100" dirty="0"/>
                    </a:p>
                  </a:txBody>
                  <a:tcPr marL="82619" marR="82619" marT="41312" marB="41312"/>
                </a:tc>
                <a:tc>
                  <a:txBody>
                    <a:bodyPr/>
                    <a:lstStyle/>
                    <a:p>
                      <a:r>
                        <a:rPr lang="en-US" sz="2100" dirty="0" smtClean="0"/>
                        <a:t>Your Choice. You can attend Live</a:t>
                      </a:r>
                      <a:r>
                        <a:rPr lang="en-US" sz="2100" baseline="0" dirty="0" smtClean="0"/>
                        <a:t> or else You can watch Recorded Class in LMS Portal</a:t>
                      </a:r>
                      <a:endParaRPr lang="en-US" sz="2100" dirty="0"/>
                    </a:p>
                  </a:txBody>
                  <a:tcPr marL="82619" marR="82619" marT="41312" marB="41312"/>
                </a:tc>
                <a:extLst>
                  <a:ext uri="{0D108BD9-81ED-4DB2-BD59-A6C34878D82A}">
                    <a16:rowId xmlns:a16="http://schemas.microsoft.com/office/drawing/2014/main" val="10003"/>
                  </a:ext>
                </a:extLst>
              </a:tr>
              <a:tr h="743608">
                <a:tc>
                  <a:txBody>
                    <a:bodyPr/>
                    <a:lstStyle/>
                    <a:p>
                      <a:r>
                        <a:rPr lang="en-US" sz="2100" dirty="0" smtClean="0"/>
                        <a:t>All Projects Demo class</a:t>
                      </a:r>
                      <a:r>
                        <a:rPr lang="en-US" sz="2100" baseline="0" dirty="0" smtClean="0"/>
                        <a:t> in YouTube Live</a:t>
                      </a:r>
                      <a:endParaRPr lang="en-US" sz="2100" dirty="0"/>
                    </a:p>
                  </a:txBody>
                  <a:tcPr marL="82619" marR="82619" marT="41312" marB="41312"/>
                </a:tc>
                <a:tc>
                  <a:txBody>
                    <a:bodyPr/>
                    <a:lstStyle/>
                    <a:p>
                      <a:r>
                        <a:rPr lang="en-US" sz="2100" dirty="0" smtClean="0"/>
                        <a:t>Step by Step Video</a:t>
                      </a:r>
                      <a:r>
                        <a:rPr lang="en-US" sz="2100" baseline="0" dirty="0" smtClean="0"/>
                        <a:t> Explanation Content in LMS Portal</a:t>
                      </a:r>
                      <a:endParaRPr lang="en-US" sz="2100" dirty="0"/>
                    </a:p>
                  </a:txBody>
                  <a:tcPr marL="82619" marR="82619" marT="41312" marB="41312"/>
                </a:tc>
                <a:extLst>
                  <a:ext uri="{0D108BD9-81ED-4DB2-BD59-A6C34878D82A}">
                    <a16:rowId xmlns:a16="http://schemas.microsoft.com/office/drawing/2014/main" val="10004"/>
                  </a:ext>
                </a:extLst>
              </a:tr>
              <a:tr h="466307">
                <a:tc>
                  <a:txBody>
                    <a:bodyPr/>
                    <a:lstStyle/>
                    <a:p>
                      <a:r>
                        <a:rPr lang="en-US" sz="2100" dirty="0" smtClean="0"/>
                        <a:t>Access : 3 Days</a:t>
                      </a:r>
                      <a:endParaRPr lang="en-US" sz="2100" dirty="0"/>
                    </a:p>
                  </a:txBody>
                  <a:tcPr marL="82619" marR="82619" marT="41312" marB="41312"/>
                </a:tc>
                <a:tc>
                  <a:txBody>
                    <a:bodyPr/>
                    <a:lstStyle/>
                    <a:p>
                      <a:r>
                        <a:rPr lang="en-US" sz="2100" dirty="0" smtClean="0"/>
                        <a:t>VIP WhatsApp Group Support</a:t>
                      </a:r>
                      <a:endParaRPr lang="en-US" sz="2100" dirty="0"/>
                    </a:p>
                  </a:txBody>
                  <a:tcPr marL="82619" marR="82619" marT="41312" marB="41312"/>
                </a:tc>
                <a:extLst>
                  <a:ext uri="{0D108BD9-81ED-4DB2-BD59-A6C34878D82A}">
                    <a16:rowId xmlns:a16="http://schemas.microsoft.com/office/drawing/2014/main" val="10005"/>
                  </a:ext>
                </a:extLst>
              </a:tr>
              <a:tr h="466307">
                <a:tc>
                  <a:txBody>
                    <a:bodyPr/>
                    <a:lstStyle/>
                    <a:p>
                      <a:endParaRPr lang="en-US" sz="2100" dirty="0"/>
                    </a:p>
                  </a:txBody>
                  <a:tcPr marL="82619" marR="82619" marT="41312" marB="41312"/>
                </a:tc>
                <a:tc>
                  <a:txBody>
                    <a:bodyPr/>
                    <a:lstStyle/>
                    <a:p>
                      <a:r>
                        <a:rPr lang="en-US" sz="2100" dirty="0" smtClean="0"/>
                        <a:t>You Can Download All PPTs </a:t>
                      </a:r>
                      <a:endParaRPr lang="en-US" sz="2100" dirty="0"/>
                    </a:p>
                  </a:txBody>
                  <a:tcPr marL="82619" marR="82619" marT="41312" marB="41312"/>
                </a:tc>
                <a:extLst>
                  <a:ext uri="{0D108BD9-81ED-4DB2-BD59-A6C34878D82A}">
                    <a16:rowId xmlns:a16="http://schemas.microsoft.com/office/drawing/2014/main" val="10006"/>
                  </a:ext>
                </a:extLst>
              </a:tr>
              <a:tr h="743608">
                <a:tc>
                  <a:txBody>
                    <a:bodyPr/>
                    <a:lstStyle/>
                    <a:p>
                      <a:endParaRPr lang="en-US" sz="2100" dirty="0"/>
                    </a:p>
                  </a:txBody>
                  <a:tcPr marL="82619" marR="82619" marT="41312" marB="41312"/>
                </a:tc>
                <a:tc>
                  <a:txBody>
                    <a:bodyPr/>
                    <a:lstStyle/>
                    <a:p>
                      <a:r>
                        <a:rPr lang="en-US" sz="2100" dirty="0" smtClean="0"/>
                        <a:t>4 </a:t>
                      </a:r>
                      <a:r>
                        <a:rPr lang="en-US" sz="2100" dirty="0" err="1" smtClean="0"/>
                        <a:t>Nos</a:t>
                      </a:r>
                      <a:r>
                        <a:rPr lang="en-US" sz="2100" dirty="0" smtClean="0"/>
                        <a:t> of Hackathon Class in Zoom Live. The</a:t>
                      </a:r>
                      <a:r>
                        <a:rPr lang="en-US" sz="2100" baseline="0" dirty="0" smtClean="0"/>
                        <a:t> Recording also will be provided </a:t>
                      </a:r>
                      <a:endParaRPr lang="en-US" sz="2100" dirty="0"/>
                    </a:p>
                  </a:txBody>
                  <a:tcPr marL="82619" marR="82619" marT="41312" marB="41312"/>
                </a:tc>
                <a:extLst>
                  <a:ext uri="{0D108BD9-81ED-4DB2-BD59-A6C34878D82A}">
                    <a16:rowId xmlns:a16="http://schemas.microsoft.com/office/drawing/2014/main" val="10007"/>
                  </a:ext>
                </a:extLst>
              </a:tr>
              <a:tr h="466307">
                <a:tc>
                  <a:txBody>
                    <a:bodyPr/>
                    <a:lstStyle/>
                    <a:p>
                      <a:endParaRPr lang="en-US" sz="2100" dirty="0"/>
                    </a:p>
                  </a:txBody>
                  <a:tcPr marL="82619" marR="82619" marT="41312" marB="41312"/>
                </a:tc>
                <a:tc>
                  <a:txBody>
                    <a:bodyPr/>
                    <a:lstStyle/>
                    <a:p>
                      <a:r>
                        <a:rPr lang="en-US" sz="2100" dirty="0" smtClean="0"/>
                        <a:t>You Can Download All Project Files </a:t>
                      </a:r>
                      <a:endParaRPr lang="en-US" sz="2100" dirty="0"/>
                    </a:p>
                  </a:txBody>
                  <a:tcPr marL="82619" marR="82619" marT="41312" marB="41312"/>
                </a:tc>
                <a:extLst>
                  <a:ext uri="{0D108BD9-81ED-4DB2-BD59-A6C34878D82A}">
                    <a16:rowId xmlns:a16="http://schemas.microsoft.com/office/drawing/2014/main" val="10008"/>
                  </a:ext>
                </a:extLst>
              </a:tr>
              <a:tr h="466307">
                <a:tc>
                  <a:txBody>
                    <a:bodyPr/>
                    <a:lstStyle/>
                    <a:p>
                      <a:endParaRPr lang="en-US" sz="2100" dirty="0"/>
                    </a:p>
                  </a:txBody>
                  <a:tcPr marL="82619" marR="82619" marT="41312" marB="41312"/>
                </a:tc>
                <a:tc>
                  <a:txBody>
                    <a:bodyPr/>
                    <a:lstStyle/>
                    <a:p>
                      <a:r>
                        <a:rPr lang="en-US" sz="2100" dirty="0" smtClean="0"/>
                        <a:t>Mentor</a:t>
                      </a:r>
                      <a:r>
                        <a:rPr lang="en-US" sz="2100" baseline="0" dirty="0" smtClean="0"/>
                        <a:t> will guide you to finish 10 Projects </a:t>
                      </a:r>
                      <a:endParaRPr lang="en-US" sz="2100" dirty="0"/>
                    </a:p>
                  </a:txBody>
                  <a:tcPr marL="82619" marR="82619" marT="41312" marB="41312"/>
                </a:tc>
                <a:extLst>
                  <a:ext uri="{0D108BD9-81ED-4DB2-BD59-A6C34878D82A}">
                    <a16:rowId xmlns:a16="http://schemas.microsoft.com/office/drawing/2014/main" val="10009"/>
                  </a:ext>
                </a:extLst>
              </a:tr>
              <a:tr h="466307">
                <a:tc>
                  <a:txBody>
                    <a:bodyPr/>
                    <a:lstStyle/>
                    <a:p>
                      <a:endParaRPr lang="en-US" sz="2100" dirty="0"/>
                    </a:p>
                  </a:txBody>
                  <a:tcPr marL="82619" marR="82619" marT="41312" marB="41312"/>
                </a:tc>
                <a:tc>
                  <a:txBody>
                    <a:bodyPr/>
                    <a:lstStyle/>
                    <a:p>
                      <a:r>
                        <a:rPr lang="en-US" sz="2100" dirty="0" smtClean="0"/>
                        <a:t>Access : 60 Days</a:t>
                      </a:r>
                      <a:endParaRPr lang="en-US" sz="2100" dirty="0"/>
                    </a:p>
                  </a:txBody>
                  <a:tcPr marL="82619" marR="82619" marT="41312" marB="41312"/>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8923072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026" name="Picture 2" descr="People analyzing growth charts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2533420"/>
            <a:ext cx="3869903" cy="2578009"/>
          </a:xfrm>
          <a:prstGeom prst="rect">
            <a:avLst/>
          </a:prstGeom>
          <a:noFill/>
          <a:extLst>
            <a:ext uri="{909E8E84-426E-40DD-AFC4-6F175D3DCCD1}">
              <a14:hiddenFill xmlns:a14="http://schemas.microsoft.com/office/drawing/2010/main">
                <a:solidFill>
                  <a:srgbClr val="FFFFFF"/>
                </a:solidFill>
              </a14:hiddenFill>
            </a:ext>
          </a:extLst>
        </p:spPr>
      </p:pic>
      <p:sp>
        <p:nvSpPr>
          <p:cNvPr id="132" name="Google Shape;132;p28"/>
          <p:cNvSpPr txBox="1">
            <a:spLocks noGrp="1"/>
          </p:cNvSpPr>
          <p:nvPr>
            <p:ph type="ctrTitle"/>
          </p:nvPr>
        </p:nvSpPr>
        <p:spPr>
          <a:xfrm>
            <a:off x="4087445" y="932725"/>
            <a:ext cx="7522353" cy="2304217"/>
          </a:xfrm>
          <a:prstGeom prst="rect">
            <a:avLst/>
          </a:prstGeom>
        </p:spPr>
        <p:txBody>
          <a:bodyPr spcFirstLastPara="1" vert="horz" wrap="square" lIns="0" tIns="0" rIns="0" bIns="0" rtlCol="0" anchor="ctr" anchorCtr="0">
            <a:noAutofit/>
          </a:bodyPr>
          <a:lstStyle/>
          <a:p>
            <a:r>
              <a:rPr lang="en" sz="5467" dirty="0"/>
              <a:t>30 Days </a:t>
            </a:r>
            <a:br>
              <a:rPr lang="en" sz="5467" dirty="0"/>
            </a:br>
            <a:r>
              <a:rPr lang="en" sz="5467" dirty="0">
                <a:solidFill>
                  <a:srgbClr val="C00000"/>
                </a:solidFill>
              </a:rPr>
              <a:t>Python</a:t>
            </a:r>
            <a:br>
              <a:rPr lang="en" sz="5467" dirty="0">
                <a:solidFill>
                  <a:srgbClr val="C00000"/>
                </a:solidFill>
              </a:rPr>
            </a:br>
            <a:r>
              <a:rPr lang="en" sz="5467" dirty="0"/>
              <a:t>Master Class</a:t>
            </a:r>
            <a:endParaRPr sz="5467" dirty="0"/>
          </a:p>
        </p:txBody>
      </p:sp>
      <p:sp>
        <p:nvSpPr>
          <p:cNvPr id="2" name="TextBox 1"/>
          <p:cNvSpPr txBox="1"/>
          <p:nvPr/>
        </p:nvSpPr>
        <p:spPr>
          <a:xfrm>
            <a:off x="3869905" y="5685587"/>
            <a:ext cx="4536947" cy="924741"/>
          </a:xfrm>
          <a:prstGeom prst="rect">
            <a:avLst/>
          </a:prstGeom>
          <a:noFill/>
        </p:spPr>
        <p:txBody>
          <a:bodyPr wrap="none" lIns="82613" tIns="41307" rIns="82613" bIns="41307" rtlCol="0">
            <a:spAutoFit/>
          </a:bodyPr>
          <a:lstStyle/>
          <a:p>
            <a:r>
              <a:rPr lang="en-US" sz="5467" dirty="0">
                <a:solidFill>
                  <a:schemeClr val="bg2">
                    <a:lumMod val="75000"/>
                  </a:schemeClr>
                </a:solidFill>
              </a:rPr>
              <a:t>Free Registration</a:t>
            </a:r>
          </a:p>
        </p:txBody>
      </p:sp>
      <p:sp>
        <p:nvSpPr>
          <p:cNvPr id="3" name="TextBox 2"/>
          <p:cNvSpPr txBox="1"/>
          <p:nvPr/>
        </p:nvSpPr>
        <p:spPr>
          <a:xfrm>
            <a:off x="3869904" y="3822422"/>
            <a:ext cx="2800509" cy="698974"/>
          </a:xfrm>
          <a:prstGeom prst="rect">
            <a:avLst/>
          </a:prstGeom>
          <a:noFill/>
        </p:spPr>
        <p:txBody>
          <a:bodyPr wrap="none" lIns="82613" tIns="41307" rIns="82613" bIns="41307" rtlCol="0">
            <a:spAutoFit/>
          </a:bodyPr>
          <a:lstStyle/>
          <a:p>
            <a:r>
              <a:rPr lang="en-US" sz="4000" dirty="0">
                <a:solidFill>
                  <a:schemeClr val="bg2">
                    <a:lumMod val="75000"/>
                  </a:schemeClr>
                </a:solidFill>
              </a:rPr>
              <a:t>Day1 : Python</a:t>
            </a:r>
          </a:p>
        </p:txBody>
      </p:sp>
      <p:sp>
        <p:nvSpPr>
          <p:cNvPr id="4" name="TextBox 3"/>
          <p:cNvSpPr txBox="1"/>
          <p:nvPr/>
        </p:nvSpPr>
        <p:spPr>
          <a:xfrm>
            <a:off x="5681659" y="4899579"/>
            <a:ext cx="2326598" cy="452753"/>
          </a:xfrm>
          <a:prstGeom prst="rect">
            <a:avLst/>
          </a:prstGeom>
          <a:noFill/>
        </p:spPr>
        <p:txBody>
          <a:bodyPr wrap="none" lIns="82613" tIns="41307" rIns="82613" bIns="41307" rtlCol="0">
            <a:spAutoFit/>
          </a:bodyPr>
          <a:lstStyle/>
          <a:p>
            <a:r>
              <a:rPr lang="en-US" sz="2400" dirty="0">
                <a:solidFill>
                  <a:schemeClr val="bg2">
                    <a:lumMod val="75000"/>
                  </a:schemeClr>
                </a:solidFill>
              </a:rPr>
              <a:t>Time: 6.00 PM IST</a:t>
            </a:r>
          </a:p>
        </p:txBody>
      </p:sp>
    </p:spTree>
    <p:extLst>
      <p:ext uri="{BB962C8B-B14F-4D97-AF65-F5344CB8AC3E}">
        <p14:creationId xmlns:p14="http://schemas.microsoft.com/office/powerpoint/2010/main" val="1857647074"/>
      </p:ext>
    </p:extLst>
  </p:cSld>
  <p:clrMapOvr>
    <a:masterClrMapping/>
  </p:clrMapOvr>
  <mc:AlternateContent xmlns:mc="http://schemas.openxmlformats.org/markup-compatibility/2006" xmlns:p14="http://schemas.microsoft.com/office/powerpoint/2010/main">
    <mc:Choice Requires="p14">
      <p:transition spd="slow" p14:dur="2000" advTm="10015"/>
    </mc:Choice>
    <mc:Fallback xmlns="">
      <p:transition spd="slow" advTm="10015"/>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2138" y="1742801"/>
            <a:ext cx="11286559" cy="3372400"/>
          </a:xfrm>
        </p:spPr>
        <p:txBody>
          <a:bodyPr/>
          <a:lstStyle/>
          <a:p>
            <a:r>
              <a:rPr lang="en-US" sz="6000" u="sng" dirty="0"/>
              <a:t>Pantech</a:t>
            </a:r>
            <a:r>
              <a:rPr lang="en-US" sz="6000" dirty="0"/>
              <a:t> will make you to </a:t>
            </a:r>
            <a:r>
              <a:rPr lang="en-US" sz="6000" u="sng" dirty="0">
                <a:solidFill>
                  <a:srgbClr val="FF0000"/>
                </a:solidFill>
              </a:rPr>
              <a:t>Create 10 Projects</a:t>
            </a:r>
            <a:r>
              <a:rPr lang="en-US" sz="6000" dirty="0"/>
              <a:t> in Data Science &amp; Analytics in </a:t>
            </a:r>
            <a:r>
              <a:rPr lang="en-US" sz="6000" u="sng" dirty="0">
                <a:solidFill>
                  <a:srgbClr val="FF0000"/>
                </a:solidFill>
              </a:rPr>
              <a:t>30 Days</a:t>
            </a:r>
          </a:p>
        </p:txBody>
      </p:sp>
      <p:sp>
        <p:nvSpPr>
          <p:cNvPr id="5" name="TextBox 4"/>
          <p:cNvSpPr txBox="1"/>
          <p:nvPr/>
        </p:nvSpPr>
        <p:spPr>
          <a:xfrm>
            <a:off x="602137" y="1274356"/>
            <a:ext cx="5307286" cy="473207"/>
          </a:xfrm>
          <a:prstGeom prst="rect">
            <a:avLst/>
          </a:prstGeom>
          <a:noFill/>
        </p:spPr>
        <p:txBody>
          <a:bodyPr wrap="none" lIns="82613" tIns="41307" rIns="82613" bIns="41307" rtlCol="0">
            <a:spAutoFit/>
          </a:bodyPr>
          <a:lstStyle/>
          <a:p>
            <a:r>
              <a:rPr lang="en-US" sz="2533" b="1" dirty="0"/>
              <a:t>Objective of this 30 Days Master Class</a:t>
            </a:r>
          </a:p>
        </p:txBody>
      </p:sp>
    </p:spTree>
    <p:extLst>
      <p:ext uri="{BB962C8B-B14F-4D97-AF65-F5344CB8AC3E}">
        <p14:creationId xmlns:p14="http://schemas.microsoft.com/office/powerpoint/2010/main" val="25873846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7488" y="740701"/>
            <a:ext cx="9010272" cy="960107"/>
          </a:xfrm>
        </p:spPr>
        <p:txBody>
          <a:bodyPr/>
          <a:lstStyle/>
          <a:p>
            <a:r>
              <a:rPr lang="en-US" dirty="0" smtClean="0"/>
              <a:t>1 Month Internship in Data Science</a:t>
            </a:r>
            <a:endParaRPr lang="en-US" dirty="0"/>
          </a:p>
        </p:txBody>
      </p:sp>
      <p:sp>
        <p:nvSpPr>
          <p:cNvPr id="3" name="Text Placeholder 2"/>
          <p:cNvSpPr>
            <a:spLocks noGrp="1"/>
          </p:cNvSpPr>
          <p:nvPr>
            <p:ph type="body" idx="1"/>
          </p:nvPr>
        </p:nvSpPr>
        <p:spPr>
          <a:xfrm>
            <a:off x="143341" y="1796819"/>
            <a:ext cx="11023161" cy="4616704"/>
          </a:xfrm>
        </p:spPr>
        <p:txBody>
          <a:bodyPr/>
          <a:lstStyle/>
          <a:p>
            <a:r>
              <a:rPr lang="en-US" sz="2933" dirty="0">
                <a:solidFill>
                  <a:schemeClr val="tx1"/>
                </a:solidFill>
              </a:rPr>
              <a:t>INTERNSHIP E-Certificate(30Days Internship on Data Science Engineering)</a:t>
            </a:r>
          </a:p>
          <a:p>
            <a:r>
              <a:rPr lang="en-US" sz="2933" dirty="0">
                <a:solidFill>
                  <a:schemeClr val="tx1"/>
                </a:solidFill>
              </a:rPr>
              <a:t>Highly organized Video content</a:t>
            </a:r>
          </a:p>
          <a:p>
            <a:r>
              <a:rPr lang="en-US" sz="2933" dirty="0">
                <a:solidFill>
                  <a:schemeClr val="tx1"/>
                </a:solidFill>
              </a:rPr>
              <a:t>Download All Files</a:t>
            </a:r>
          </a:p>
          <a:p>
            <a:r>
              <a:rPr lang="en-US" sz="2933" dirty="0">
                <a:solidFill>
                  <a:schemeClr val="tx1"/>
                </a:solidFill>
              </a:rPr>
              <a:t>Download PPTs</a:t>
            </a:r>
          </a:p>
          <a:p>
            <a:r>
              <a:rPr lang="en-US" sz="2933" dirty="0">
                <a:solidFill>
                  <a:schemeClr val="tx1"/>
                </a:solidFill>
              </a:rPr>
              <a:t>Assignments</a:t>
            </a:r>
          </a:p>
          <a:p>
            <a:r>
              <a:rPr lang="en-US" sz="2933" dirty="0">
                <a:solidFill>
                  <a:schemeClr val="tx1"/>
                </a:solidFill>
              </a:rPr>
              <a:t>Flexible Time. </a:t>
            </a:r>
          </a:p>
          <a:p>
            <a:r>
              <a:rPr lang="en-US" sz="2933" dirty="0">
                <a:solidFill>
                  <a:schemeClr val="tx1"/>
                </a:solidFill>
              </a:rPr>
              <a:t>Access Period: 60Days from the date of payment</a:t>
            </a:r>
          </a:p>
        </p:txBody>
      </p:sp>
    </p:spTree>
    <p:extLst>
      <p:ext uri="{BB962C8B-B14F-4D97-AF65-F5344CB8AC3E}">
        <p14:creationId xmlns:p14="http://schemas.microsoft.com/office/powerpoint/2010/main" val="3701342361"/>
      </p:ext>
    </p:extLst>
  </p:cSld>
  <p:clrMapOvr>
    <a:masterClrMapping/>
  </p:clrMapOvr>
  <mc:AlternateContent xmlns:mc="http://schemas.openxmlformats.org/markup-compatibility/2006" xmlns:p14="http://schemas.microsoft.com/office/powerpoint/2010/main">
    <mc:Choice Requires="p14">
      <p:transition spd="slow" p14:dur="2000" advTm="1793"/>
    </mc:Choice>
    <mc:Fallback xmlns="">
      <p:transition spd="slow" advTm="1793"/>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9669" y="922199"/>
            <a:ext cx="7579583" cy="758796"/>
          </a:xfrm>
        </p:spPr>
        <p:txBody>
          <a:bodyPr/>
          <a:lstStyle/>
          <a:p>
            <a:r>
              <a:rPr lang="en-US" sz="4933" dirty="0"/>
              <a:t>What You Will Get???</a:t>
            </a:r>
          </a:p>
        </p:txBody>
      </p:sp>
      <p:sp>
        <p:nvSpPr>
          <p:cNvPr id="3" name="Text Placeholder 2"/>
          <p:cNvSpPr>
            <a:spLocks noGrp="1"/>
          </p:cNvSpPr>
          <p:nvPr>
            <p:ph type="body" idx="1"/>
          </p:nvPr>
        </p:nvSpPr>
        <p:spPr>
          <a:xfrm>
            <a:off x="42191" y="1436611"/>
            <a:ext cx="6960791" cy="686716"/>
          </a:xfrm>
        </p:spPr>
        <p:txBody>
          <a:bodyPr/>
          <a:lstStyle/>
          <a:p>
            <a:pPr>
              <a:buFont typeface="Arial" panose="020B0604020202020204" pitchFamily="34" charset="0"/>
              <a:buChar char="•"/>
            </a:pPr>
            <a:r>
              <a:rPr lang="en-US" sz="2133" b="1" dirty="0">
                <a:solidFill>
                  <a:srgbClr val="C00000"/>
                </a:solidFill>
                <a:latin typeface="+mj-lt"/>
              </a:rPr>
              <a:t>30 Days Learning Activity</a:t>
            </a:r>
          </a:p>
          <a:p>
            <a:pPr>
              <a:buFont typeface="Arial" panose="020B0604020202020204" pitchFamily="34" charset="0"/>
              <a:buChar char="•"/>
            </a:pPr>
            <a:r>
              <a:rPr lang="en-US" sz="2133" b="1" dirty="0">
                <a:solidFill>
                  <a:srgbClr val="C00000"/>
                </a:solidFill>
                <a:latin typeface="+mj-lt"/>
              </a:rPr>
              <a:t>Data Science Core Concepts</a:t>
            </a:r>
          </a:p>
          <a:p>
            <a:pPr>
              <a:buFont typeface="Arial" panose="020B0604020202020204" pitchFamily="34" charset="0"/>
              <a:buChar char="•"/>
            </a:pPr>
            <a:r>
              <a:rPr lang="en-US" sz="2133" b="1" dirty="0">
                <a:solidFill>
                  <a:srgbClr val="C00000"/>
                </a:solidFill>
                <a:latin typeface="+mj-lt"/>
              </a:rPr>
              <a:t>10 + Projects</a:t>
            </a:r>
          </a:p>
          <a:p>
            <a:pPr marL="395833" indent="-258152">
              <a:buFont typeface="Arial" panose="020B0604020202020204" pitchFamily="34" charset="0"/>
              <a:buChar char="•"/>
            </a:pPr>
            <a:endParaRPr lang="en-US" sz="2133" b="1" dirty="0">
              <a:solidFill>
                <a:srgbClr val="C00000"/>
              </a:solidFill>
              <a:latin typeface="+mj-lt"/>
            </a:endParaRPr>
          </a:p>
        </p:txBody>
      </p:sp>
      <p:grpSp>
        <p:nvGrpSpPr>
          <p:cNvPr id="8" name="Group 7"/>
          <p:cNvGrpSpPr/>
          <p:nvPr/>
        </p:nvGrpSpPr>
        <p:grpSpPr>
          <a:xfrm>
            <a:off x="6532983" y="766570"/>
            <a:ext cx="2431244" cy="1305452"/>
            <a:chOff x="5241107" y="-2381"/>
            <a:chExt cx="2690830" cy="1444761"/>
          </a:xfrm>
        </p:grpSpPr>
        <p:grpSp>
          <p:nvGrpSpPr>
            <p:cNvPr id="4" name="Google Shape;859;p31"/>
            <p:cNvGrpSpPr/>
            <p:nvPr/>
          </p:nvGrpSpPr>
          <p:grpSpPr>
            <a:xfrm rot="474658">
              <a:off x="5241107" y="-2381"/>
              <a:ext cx="2683665" cy="1444761"/>
              <a:chOff x="4345425" y="2175475"/>
              <a:chExt cx="800750" cy="176025"/>
            </a:xfrm>
          </p:grpSpPr>
          <p:sp>
            <p:nvSpPr>
              <p:cNvPr id="5" name="Google Shape;860;p31"/>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dirty="0"/>
              </a:p>
            </p:txBody>
          </p:sp>
          <p:sp>
            <p:nvSpPr>
              <p:cNvPr id="6" name="Google Shape;861;p31"/>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dirty="0"/>
              </a:p>
            </p:txBody>
          </p:sp>
        </p:grpSp>
        <p:sp>
          <p:nvSpPr>
            <p:cNvPr id="7" name="Google Shape;871;p31"/>
            <p:cNvSpPr txBox="1">
              <a:spLocks/>
            </p:cNvSpPr>
            <p:nvPr/>
          </p:nvSpPr>
          <p:spPr>
            <a:xfrm>
              <a:off x="5425737" y="386344"/>
              <a:ext cx="2506200" cy="40680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2"/>
                </a:buClr>
                <a:buSzPts val="1600"/>
              </a:pPr>
              <a:r>
                <a:rPr lang="en-US" sz="1867" b="1" dirty="0">
                  <a:solidFill>
                    <a:schemeClr val="dk1"/>
                  </a:solidFill>
                  <a:latin typeface="Itim"/>
                  <a:ea typeface="Itim"/>
                  <a:cs typeface="Itim"/>
                  <a:sym typeface="Itim"/>
                </a:rPr>
                <a:t>Complete Project Files</a:t>
              </a:r>
            </a:p>
          </p:txBody>
        </p:sp>
      </p:grpSp>
      <p:grpSp>
        <p:nvGrpSpPr>
          <p:cNvPr id="9" name="Group 8"/>
          <p:cNvGrpSpPr/>
          <p:nvPr/>
        </p:nvGrpSpPr>
        <p:grpSpPr>
          <a:xfrm>
            <a:off x="7296040" y="1944554"/>
            <a:ext cx="2424771" cy="1305452"/>
            <a:chOff x="5241107" y="-2381"/>
            <a:chExt cx="2683665" cy="1444761"/>
          </a:xfrm>
        </p:grpSpPr>
        <p:grpSp>
          <p:nvGrpSpPr>
            <p:cNvPr id="10" name="Google Shape;859;p31"/>
            <p:cNvGrpSpPr/>
            <p:nvPr/>
          </p:nvGrpSpPr>
          <p:grpSpPr>
            <a:xfrm rot="474658">
              <a:off x="5241107" y="-2381"/>
              <a:ext cx="2683665" cy="1444761"/>
              <a:chOff x="4345425" y="2175475"/>
              <a:chExt cx="800750" cy="176025"/>
            </a:xfrm>
          </p:grpSpPr>
          <p:sp>
            <p:nvSpPr>
              <p:cNvPr id="12" name="Google Shape;860;p31"/>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dirty="0"/>
              </a:p>
            </p:txBody>
          </p:sp>
          <p:sp>
            <p:nvSpPr>
              <p:cNvPr id="13" name="Google Shape;861;p31"/>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dirty="0"/>
              </a:p>
            </p:txBody>
          </p:sp>
        </p:grpSp>
        <p:sp>
          <p:nvSpPr>
            <p:cNvPr id="11" name="Google Shape;871;p31"/>
            <p:cNvSpPr txBox="1">
              <a:spLocks/>
            </p:cNvSpPr>
            <p:nvPr/>
          </p:nvSpPr>
          <p:spPr>
            <a:xfrm>
              <a:off x="5299666" y="408089"/>
              <a:ext cx="2506200" cy="40680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2"/>
                </a:buClr>
                <a:buSzPts val="1600"/>
              </a:pPr>
              <a:r>
                <a:rPr lang="en-US" sz="1867" b="1" dirty="0">
                  <a:solidFill>
                    <a:schemeClr val="dk1"/>
                  </a:solidFill>
                  <a:latin typeface="Itim"/>
                  <a:ea typeface="Itim"/>
                  <a:cs typeface="Itim"/>
                  <a:sym typeface="Itim"/>
                </a:rPr>
                <a:t>Project PPT</a:t>
              </a:r>
            </a:p>
          </p:txBody>
        </p:sp>
      </p:grpSp>
      <p:grpSp>
        <p:nvGrpSpPr>
          <p:cNvPr id="14" name="Group 13"/>
          <p:cNvGrpSpPr/>
          <p:nvPr/>
        </p:nvGrpSpPr>
        <p:grpSpPr>
          <a:xfrm>
            <a:off x="7527067" y="3078320"/>
            <a:ext cx="3573789" cy="1427361"/>
            <a:chOff x="5004003" y="-41614"/>
            <a:chExt cx="3955366" cy="1579680"/>
          </a:xfrm>
        </p:grpSpPr>
        <p:grpSp>
          <p:nvGrpSpPr>
            <p:cNvPr id="15" name="Google Shape;859;p31"/>
            <p:cNvGrpSpPr/>
            <p:nvPr/>
          </p:nvGrpSpPr>
          <p:grpSpPr>
            <a:xfrm rot="474658">
              <a:off x="5004003" y="-41614"/>
              <a:ext cx="3592984" cy="1579680"/>
              <a:chOff x="4275220" y="2167013"/>
              <a:chExt cx="1072072" cy="192463"/>
            </a:xfrm>
          </p:grpSpPr>
          <p:sp>
            <p:nvSpPr>
              <p:cNvPr id="17" name="Google Shape;860;p31"/>
              <p:cNvSpPr/>
              <p:nvPr/>
            </p:nvSpPr>
            <p:spPr>
              <a:xfrm>
                <a:off x="4361285" y="2203201"/>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dirty="0"/>
              </a:p>
            </p:txBody>
          </p:sp>
          <p:sp>
            <p:nvSpPr>
              <p:cNvPr id="18" name="Google Shape;861;p31"/>
              <p:cNvSpPr/>
              <p:nvPr/>
            </p:nvSpPr>
            <p:spPr>
              <a:xfrm>
                <a:off x="4275220" y="2167013"/>
                <a:ext cx="1072072"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dirty="0"/>
              </a:p>
            </p:txBody>
          </p:sp>
        </p:grpSp>
        <p:sp>
          <p:nvSpPr>
            <p:cNvPr id="16" name="Google Shape;871;p31"/>
            <p:cNvSpPr txBox="1">
              <a:spLocks/>
            </p:cNvSpPr>
            <p:nvPr/>
          </p:nvSpPr>
          <p:spPr>
            <a:xfrm>
              <a:off x="5198090" y="277520"/>
              <a:ext cx="3761279" cy="40680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2"/>
                </a:buClr>
                <a:buSzPts val="1600"/>
              </a:pPr>
              <a:r>
                <a:rPr lang="en-US" sz="1867" b="1" dirty="0">
                  <a:solidFill>
                    <a:schemeClr val="dk1"/>
                  </a:solidFill>
                  <a:latin typeface="Itim"/>
                  <a:ea typeface="Itim"/>
                  <a:cs typeface="Itim"/>
                  <a:sym typeface="Itim"/>
                </a:rPr>
                <a:t>Video Class Access for 2 Months</a:t>
              </a:r>
            </a:p>
          </p:txBody>
        </p:sp>
      </p:grpSp>
      <p:grpSp>
        <p:nvGrpSpPr>
          <p:cNvPr id="19" name="Google Shape;1488;p43"/>
          <p:cNvGrpSpPr/>
          <p:nvPr/>
        </p:nvGrpSpPr>
        <p:grpSpPr>
          <a:xfrm>
            <a:off x="7341153" y="4987896"/>
            <a:ext cx="3461947" cy="982424"/>
            <a:chOff x="6554696" y="509501"/>
            <a:chExt cx="711709" cy="802366"/>
          </a:xfrm>
        </p:grpSpPr>
        <p:sp>
          <p:nvSpPr>
            <p:cNvPr id="20" name="Google Shape;1489;p43"/>
            <p:cNvSpPr/>
            <p:nvPr/>
          </p:nvSpPr>
          <p:spPr>
            <a:xfrm>
              <a:off x="6554696" y="532636"/>
              <a:ext cx="696978" cy="779231"/>
            </a:xfrm>
            <a:custGeom>
              <a:avLst/>
              <a:gdLst/>
              <a:ahLst/>
              <a:cxnLst/>
              <a:rect l="l" t="t" r="r" b="b"/>
              <a:pathLst>
                <a:path w="20913" h="23381" extrusionOk="0">
                  <a:moveTo>
                    <a:pt x="4201" y="1"/>
                  </a:moveTo>
                  <a:cubicBezTo>
                    <a:pt x="1903" y="1"/>
                    <a:pt x="28" y="1866"/>
                    <a:pt x="28" y="4165"/>
                  </a:cubicBezTo>
                  <a:lnTo>
                    <a:pt x="1" y="17073"/>
                  </a:lnTo>
                  <a:cubicBezTo>
                    <a:pt x="1" y="18903"/>
                    <a:pt x="1190" y="20516"/>
                    <a:pt x="2930" y="21057"/>
                  </a:cubicBezTo>
                  <a:lnTo>
                    <a:pt x="9736" y="23193"/>
                  </a:lnTo>
                  <a:cubicBezTo>
                    <a:pt x="10143" y="23318"/>
                    <a:pt x="10563" y="23381"/>
                    <a:pt x="10982" y="23381"/>
                  </a:cubicBezTo>
                  <a:cubicBezTo>
                    <a:pt x="11444" y="23381"/>
                    <a:pt x="11906" y="23304"/>
                    <a:pt x="12350" y="23148"/>
                  </a:cubicBezTo>
                  <a:lnTo>
                    <a:pt x="18092" y="21147"/>
                  </a:lnTo>
                  <a:cubicBezTo>
                    <a:pt x="19759" y="20570"/>
                    <a:pt x="20886" y="18993"/>
                    <a:pt x="20886" y="17217"/>
                  </a:cubicBezTo>
                  <a:lnTo>
                    <a:pt x="20913" y="4201"/>
                  </a:lnTo>
                  <a:cubicBezTo>
                    <a:pt x="20913" y="1903"/>
                    <a:pt x="19047" y="28"/>
                    <a:pt x="16748" y="28"/>
                  </a:cubicBezTo>
                  <a:lnTo>
                    <a:pt x="4201" y="1"/>
                  </a:lnTo>
                  <a:close/>
                </a:path>
              </a:pathLst>
            </a:custGeom>
            <a:solidFill>
              <a:schemeClr val="accent3"/>
            </a:solidFill>
            <a:ln>
              <a:noFill/>
            </a:ln>
          </p:spPr>
          <p:txBody>
            <a:bodyPr spcFirstLastPara="1" wrap="square" lIns="121900" tIns="121900" rIns="121900" bIns="121900" anchor="ctr" anchorCtr="0">
              <a:noAutofit/>
            </a:bodyPr>
            <a:lstStyle/>
            <a:p>
              <a:pPr algn="ctr"/>
              <a:r>
                <a:rPr lang="en-US" sz="1867" dirty="0"/>
                <a:t>Get chance to Enroll 1-Month Internship on demand</a:t>
              </a:r>
              <a:endParaRPr sz="1867" dirty="0"/>
            </a:p>
          </p:txBody>
        </p:sp>
        <p:sp>
          <p:nvSpPr>
            <p:cNvPr id="21" name="Google Shape;1490;p43"/>
            <p:cNvSpPr/>
            <p:nvPr/>
          </p:nvSpPr>
          <p:spPr>
            <a:xfrm>
              <a:off x="6554696" y="509501"/>
              <a:ext cx="711709" cy="793261"/>
            </a:xfrm>
            <a:custGeom>
              <a:avLst/>
              <a:gdLst/>
              <a:ahLst/>
              <a:cxnLst/>
              <a:rect l="l" t="t" r="r" b="b"/>
              <a:pathLst>
                <a:path w="21355" h="23802" extrusionOk="0">
                  <a:moveTo>
                    <a:pt x="5138" y="442"/>
                  </a:moveTo>
                  <a:lnTo>
                    <a:pt x="7572" y="451"/>
                  </a:lnTo>
                  <a:lnTo>
                    <a:pt x="12440" y="469"/>
                  </a:lnTo>
                  <a:lnTo>
                    <a:pt x="14873" y="469"/>
                  </a:lnTo>
                  <a:lnTo>
                    <a:pt x="16090" y="478"/>
                  </a:lnTo>
                  <a:cubicBezTo>
                    <a:pt x="16249" y="478"/>
                    <a:pt x="16412" y="477"/>
                    <a:pt x="16574" y="477"/>
                  </a:cubicBezTo>
                  <a:cubicBezTo>
                    <a:pt x="16817" y="477"/>
                    <a:pt x="17058" y="480"/>
                    <a:pt x="17280" y="496"/>
                  </a:cubicBezTo>
                  <a:cubicBezTo>
                    <a:pt x="17659" y="541"/>
                    <a:pt x="18037" y="622"/>
                    <a:pt x="18389" y="766"/>
                  </a:cubicBezTo>
                  <a:cubicBezTo>
                    <a:pt x="18740" y="920"/>
                    <a:pt x="19083" y="1109"/>
                    <a:pt x="19380" y="1352"/>
                  </a:cubicBezTo>
                  <a:cubicBezTo>
                    <a:pt x="19669" y="1596"/>
                    <a:pt x="19939" y="1866"/>
                    <a:pt x="20155" y="2191"/>
                  </a:cubicBezTo>
                  <a:cubicBezTo>
                    <a:pt x="20363" y="2506"/>
                    <a:pt x="20534" y="2849"/>
                    <a:pt x="20651" y="3209"/>
                  </a:cubicBezTo>
                  <a:cubicBezTo>
                    <a:pt x="20759" y="3579"/>
                    <a:pt x="20832" y="3948"/>
                    <a:pt x="20832" y="4336"/>
                  </a:cubicBezTo>
                  <a:cubicBezTo>
                    <a:pt x="20841" y="4733"/>
                    <a:pt x="20832" y="5147"/>
                    <a:pt x="20832" y="5544"/>
                  </a:cubicBezTo>
                  <a:lnTo>
                    <a:pt x="20841" y="7978"/>
                  </a:lnTo>
                  <a:lnTo>
                    <a:pt x="20850" y="12845"/>
                  </a:lnTo>
                  <a:lnTo>
                    <a:pt x="20850" y="15279"/>
                  </a:lnTo>
                  <a:lnTo>
                    <a:pt x="20850" y="16496"/>
                  </a:lnTo>
                  <a:lnTo>
                    <a:pt x="20850" y="17109"/>
                  </a:lnTo>
                  <a:lnTo>
                    <a:pt x="20859" y="17406"/>
                  </a:lnTo>
                  <a:lnTo>
                    <a:pt x="20841" y="17704"/>
                  </a:lnTo>
                  <a:cubicBezTo>
                    <a:pt x="20795" y="18470"/>
                    <a:pt x="20516" y="19218"/>
                    <a:pt x="20047" y="19831"/>
                  </a:cubicBezTo>
                  <a:cubicBezTo>
                    <a:pt x="19579" y="20453"/>
                    <a:pt x="18930" y="20921"/>
                    <a:pt x="18208" y="21183"/>
                  </a:cubicBezTo>
                  <a:lnTo>
                    <a:pt x="13602" y="22769"/>
                  </a:lnTo>
                  <a:lnTo>
                    <a:pt x="12458" y="23175"/>
                  </a:lnTo>
                  <a:cubicBezTo>
                    <a:pt x="12088" y="23292"/>
                    <a:pt x="11709" y="23364"/>
                    <a:pt x="11322" y="23382"/>
                  </a:cubicBezTo>
                  <a:cubicBezTo>
                    <a:pt x="11267" y="23385"/>
                    <a:pt x="11211" y="23386"/>
                    <a:pt x="11156" y="23386"/>
                  </a:cubicBezTo>
                  <a:cubicBezTo>
                    <a:pt x="10830" y="23386"/>
                    <a:pt x="10500" y="23342"/>
                    <a:pt x="10177" y="23265"/>
                  </a:cubicBezTo>
                  <a:cubicBezTo>
                    <a:pt x="9997" y="23211"/>
                    <a:pt x="9798" y="23148"/>
                    <a:pt x="9609" y="23085"/>
                  </a:cubicBezTo>
                  <a:lnTo>
                    <a:pt x="9023" y="22905"/>
                  </a:lnTo>
                  <a:lnTo>
                    <a:pt x="4381" y="21453"/>
                  </a:lnTo>
                  <a:lnTo>
                    <a:pt x="3218" y="21093"/>
                  </a:lnTo>
                  <a:cubicBezTo>
                    <a:pt x="2849" y="20976"/>
                    <a:pt x="2497" y="20813"/>
                    <a:pt x="2173" y="20597"/>
                  </a:cubicBezTo>
                  <a:cubicBezTo>
                    <a:pt x="1542" y="20173"/>
                    <a:pt x="1001" y="19578"/>
                    <a:pt x="676" y="18866"/>
                  </a:cubicBezTo>
                  <a:cubicBezTo>
                    <a:pt x="505" y="18515"/>
                    <a:pt x="397" y="18136"/>
                    <a:pt x="343" y="17749"/>
                  </a:cubicBezTo>
                  <a:cubicBezTo>
                    <a:pt x="298" y="17361"/>
                    <a:pt x="316" y="16955"/>
                    <a:pt x="316" y="16550"/>
                  </a:cubicBezTo>
                  <a:lnTo>
                    <a:pt x="334" y="14116"/>
                  </a:lnTo>
                  <a:lnTo>
                    <a:pt x="388" y="9248"/>
                  </a:lnTo>
                  <a:cubicBezTo>
                    <a:pt x="397" y="7626"/>
                    <a:pt x="406" y="6003"/>
                    <a:pt x="415" y="4381"/>
                  </a:cubicBezTo>
                  <a:cubicBezTo>
                    <a:pt x="424" y="3993"/>
                    <a:pt x="478" y="3606"/>
                    <a:pt x="586" y="3245"/>
                  </a:cubicBezTo>
                  <a:cubicBezTo>
                    <a:pt x="703" y="2876"/>
                    <a:pt x="866" y="2524"/>
                    <a:pt x="1082" y="2200"/>
                  </a:cubicBezTo>
                  <a:cubicBezTo>
                    <a:pt x="1298" y="1884"/>
                    <a:pt x="1551" y="1596"/>
                    <a:pt x="1848" y="1343"/>
                  </a:cubicBezTo>
                  <a:cubicBezTo>
                    <a:pt x="2155" y="1109"/>
                    <a:pt x="2479" y="902"/>
                    <a:pt x="2831" y="748"/>
                  </a:cubicBezTo>
                  <a:cubicBezTo>
                    <a:pt x="3191" y="604"/>
                    <a:pt x="3561" y="505"/>
                    <a:pt x="3948" y="460"/>
                  </a:cubicBezTo>
                  <a:cubicBezTo>
                    <a:pt x="4039" y="451"/>
                    <a:pt x="4138" y="451"/>
                    <a:pt x="4237" y="442"/>
                  </a:cubicBezTo>
                  <a:close/>
                  <a:moveTo>
                    <a:pt x="4381" y="0"/>
                  </a:moveTo>
                  <a:lnTo>
                    <a:pt x="4219" y="9"/>
                  </a:lnTo>
                  <a:cubicBezTo>
                    <a:pt x="4111" y="18"/>
                    <a:pt x="4003" y="18"/>
                    <a:pt x="3894" y="27"/>
                  </a:cubicBezTo>
                  <a:cubicBezTo>
                    <a:pt x="3471" y="81"/>
                    <a:pt x="3056" y="190"/>
                    <a:pt x="2668" y="352"/>
                  </a:cubicBezTo>
                  <a:cubicBezTo>
                    <a:pt x="2272" y="523"/>
                    <a:pt x="1911" y="748"/>
                    <a:pt x="1578" y="1019"/>
                  </a:cubicBezTo>
                  <a:cubicBezTo>
                    <a:pt x="1253" y="1289"/>
                    <a:pt x="965" y="1614"/>
                    <a:pt x="731" y="1965"/>
                  </a:cubicBezTo>
                  <a:cubicBezTo>
                    <a:pt x="496" y="2326"/>
                    <a:pt x="316" y="2713"/>
                    <a:pt x="190" y="3119"/>
                  </a:cubicBezTo>
                  <a:cubicBezTo>
                    <a:pt x="63" y="3534"/>
                    <a:pt x="9" y="3957"/>
                    <a:pt x="0" y="4381"/>
                  </a:cubicBezTo>
                  <a:cubicBezTo>
                    <a:pt x="0" y="6003"/>
                    <a:pt x="0" y="7626"/>
                    <a:pt x="9" y="9248"/>
                  </a:cubicBezTo>
                  <a:lnTo>
                    <a:pt x="54" y="14116"/>
                  </a:lnTo>
                  <a:lnTo>
                    <a:pt x="54" y="16550"/>
                  </a:lnTo>
                  <a:lnTo>
                    <a:pt x="54" y="17154"/>
                  </a:lnTo>
                  <a:cubicBezTo>
                    <a:pt x="54" y="17253"/>
                    <a:pt x="54" y="17361"/>
                    <a:pt x="63" y="17469"/>
                  </a:cubicBezTo>
                  <a:cubicBezTo>
                    <a:pt x="63" y="17568"/>
                    <a:pt x="72" y="17676"/>
                    <a:pt x="81" y="17776"/>
                  </a:cubicBezTo>
                  <a:cubicBezTo>
                    <a:pt x="127" y="18190"/>
                    <a:pt x="217" y="18605"/>
                    <a:pt x="370" y="19002"/>
                  </a:cubicBezTo>
                  <a:cubicBezTo>
                    <a:pt x="676" y="19786"/>
                    <a:pt x="1226" y="20489"/>
                    <a:pt x="1947" y="20949"/>
                  </a:cubicBezTo>
                  <a:cubicBezTo>
                    <a:pt x="2299" y="21183"/>
                    <a:pt x="2696" y="21363"/>
                    <a:pt x="3092" y="21489"/>
                  </a:cubicBezTo>
                  <a:lnTo>
                    <a:pt x="4255" y="21859"/>
                  </a:lnTo>
                  <a:lnTo>
                    <a:pt x="8897" y="23310"/>
                  </a:lnTo>
                  <a:lnTo>
                    <a:pt x="9483" y="23490"/>
                  </a:lnTo>
                  <a:cubicBezTo>
                    <a:pt x="9672" y="23554"/>
                    <a:pt x="9862" y="23617"/>
                    <a:pt x="10078" y="23671"/>
                  </a:cubicBezTo>
                  <a:cubicBezTo>
                    <a:pt x="10418" y="23761"/>
                    <a:pt x="10777" y="23801"/>
                    <a:pt x="11133" y="23801"/>
                  </a:cubicBezTo>
                  <a:cubicBezTo>
                    <a:pt x="11202" y="23801"/>
                    <a:pt x="11271" y="23800"/>
                    <a:pt x="11340" y="23797"/>
                  </a:cubicBezTo>
                  <a:cubicBezTo>
                    <a:pt x="11764" y="23779"/>
                    <a:pt x="12187" y="23698"/>
                    <a:pt x="12593" y="23563"/>
                  </a:cubicBezTo>
                  <a:lnTo>
                    <a:pt x="13738" y="23157"/>
                  </a:lnTo>
                  <a:lnTo>
                    <a:pt x="18335" y="21552"/>
                  </a:lnTo>
                  <a:cubicBezTo>
                    <a:pt x="19137" y="21273"/>
                    <a:pt x="19858" y="20759"/>
                    <a:pt x="20372" y="20083"/>
                  </a:cubicBezTo>
                  <a:cubicBezTo>
                    <a:pt x="20895" y="19407"/>
                    <a:pt x="21210" y="18578"/>
                    <a:pt x="21273" y="17731"/>
                  </a:cubicBezTo>
                  <a:lnTo>
                    <a:pt x="21282" y="17406"/>
                  </a:lnTo>
                  <a:lnTo>
                    <a:pt x="21282" y="17109"/>
                  </a:lnTo>
                  <a:lnTo>
                    <a:pt x="21291" y="16496"/>
                  </a:lnTo>
                  <a:lnTo>
                    <a:pt x="21291" y="15279"/>
                  </a:lnTo>
                  <a:lnTo>
                    <a:pt x="21309" y="12845"/>
                  </a:lnTo>
                  <a:lnTo>
                    <a:pt x="21327" y="7978"/>
                  </a:lnTo>
                  <a:lnTo>
                    <a:pt x="21345" y="5544"/>
                  </a:lnTo>
                  <a:cubicBezTo>
                    <a:pt x="21345" y="5138"/>
                    <a:pt x="21354" y="4742"/>
                    <a:pt x="21345" y="4327"/>
                  </a:cubicBezTo>
                  <a:cubicBezTo>
                    <a:pt x="21336" y="3894"/>
                    <a:pt x="21255" y="3471"/>
                    <a:pt x="21129" y="3056"/>
                  </a:cubicBezTo>
                  <a:cubicBezTo>
                    <a:pt x="20994" y="2650"/>
                    <a:pt x="20795" y="2263"/>
                    <a:pt x="20561" y="1911"/>
                  </a:cubicBezTo>
                  <a:cubicBezTo>
                    <a:pt x="20309" y="1551"/>
                    <a:pt x="20011" y="1244"/>
                    <a:pt x="19678" y="974"/>
                  </a:cubicBezTo>
                  <a:cubicBezTo>
                    <a:pt x="19344" y="694"/>
                    <a:pt x="18966" y="487"/>
                    <a:pt x="18569" y="325"/>
                  </a:cubicBezTo>
                  <a:cubicBezTo>
                    <a:pt x="18172" y="153"/>
                    <a:pt x="17749" y="72"/>
                    <a:pt x="17325" y="18"/>
                  </a:cubicBezTo>
                  <a:cubicBezTo>
                    <a:pt x="17109" y="5"/>
                    <a:pt x="16901" y="2"/>
                    <a:pt x="16698" y="2"/>
                  </a:cubicBezTo>
                  <a:cubicBezTo>
                    <a:pt x="16596" y="2"/>
                    <a:pt x="16494" y="3"/>
                    <a:pt x="16393" y="3"/>
                  </a:cubicBezTo>
                  <a:cubicBezTo>
                    <a:pt x="16292" y="3"/>
                    <a:pt x="16192" y="2"/>
                    <a:pt x="16090" y="0"/>
                  </a:cubicBezTo>
                  <a:close/>
                </a:path>
              </a:pathLst>
            </a:custGeom>
            <a:solidFill>
              <a:schemeClr val="dk2"/>
            </a:solidFill>
            <a:ln>
              <a:noFill/>
            </a:ln>
          </p:spPr>
          <p:txBody>
            <a:bodyPr spcFirstLastPara="1" wrap="square" lIns="121900" tIns="121900" rIns="121900" bIns="121900" anchor="ctr" anchorCtr="0">
              <a:noAutofit/>
            </a:bodyPr>
            <a:lstStyle/>
            <a:p>
              <a:endParaRPr sz="2400" dirty="0"/>
            </a:p>
          </p:txBody>
        </p:sp>
      </p:grpSp>
      <p:sp>
        <p:nvSpPr>
          <p:cNvPr id="22" name="Rectangle 21"/>
          <p:cNvSpPr/>
          <p:nvPr/>
        </p:nvSpPr>
        <p:spPr>
          <a:xfrm>
            <a:off x="896206" y="2598803"/>
            <a:ext cx="6786511" cy="3284297"/>
          </a:xfrm>
          <a:prstGeom prst="rect">
            <a:avLst/>
          </a:prstGeom>
        </p:spPr>
        <p:txBody>
          <a:bodyPr wrap="square" lIns="82613" tIns="41307" rIns="82613" bIns="41307">
            <a:spAutoFit/>
          </a:bodyPr>
          <a:lstStyle/>
          <a:p>
            <a:pPr marL="309783" indent="-309783">
              <a:buFont typeface="+mj-lt"/>
              <a:buAutoNum type="arabicPeriod"/>
            </a:pPr>
            <a:r>
              <a:rPr lang="en-US" sz="1600" dirty="0"/>
              <a:t>Spatial Data Science For  Covid-19 Disease Prediction     </a:t>
            </a:r>
          </a:p>
          <a:p>
            <a:pPr marL="309783" indent="-309783">
              <a:buFont typeface="+mj-lt"/>
              <a:buAutoNum type="arabicPeriod"/>
            </a:pPr>
            <a:r>
              <a:rPr lang="en-US" sz="1600" dirty="0"/>
              <a:t>Parkinson’s Disease Prediction-</a:t>
            </a:r>
            <a:r>
              <a:rPr lang="en-US" sz="1600" dirty="0" err="1"/>
              <a:t>XGBoost</a:t>
            </a:r>
            <a:r>
              <a:rPr lang="en-US" sz="1600" dirty="0"/>
              <a:t> Classifier</a:t>
            </a:r>
          </a:p>
          <a:p>
            <a:pPr marL="309783" indent="-309783">
              <a:buFont typeface="+mj-lt"/>
              <a:buAutoNum type="arabicPeriod"/>
            </a:pPr>
            <a:r>
              <a:rPr lang="en-US" sz="1600" dirty="0"/>
              <a:t>House Price Prediction-Random Forest Regression</a:t>
            </a:r>
          </a:p>
          <a:p>
            <a:pPr marL="309783" indent="-309783">
              <a:buFont typeface="+mj-lt"/>
              <a:buAutoNum type="arabicPeriod"/>
            </a:pPr>
            <a:r>
              <a:rPr lang="en-US" sz="1600" dirty="0"/>
              <a:t>Customer Segmentation Using ML-K-Means Clustering</a:t>
            </a:r>
          </a:p>
          <a:p>
            <a:pPr marL="309783" indent="-309783">
              <a:buFont typeface="+mj-lt"/>
              <a:buAutoNum type="arabicPeriod"/>
            </a:pPr>
            <a:r>
              <a:rPr lang="en-US" sz="1600" dirty="0"/>
              <a:t>Home Loan Prediction-Decision Tree Classifier</a:t>
            </a:r>
          </a:p>
          <a:p>
            <a:pPr marL="309783" indent="-309783">
              <a:buFont typeface="+mj-lt"/>
              <a:buAutoNum type="arabicPeriod"/>
            </a:pPr>
            <a:r>
              <a:rPr lang="en-US" sz="1600" dirty="0"/>
              <a:t>Spam Classification-NLP</a:t>
            </a:r>
          </a:p>
          <a:p>
            <a:pPr marL="309783" indent="-309783">
              <a:buFont typeface="+mj-lt"/>
              <a:buAutoNum type="arabicPeriod"/>
            </a:pPr>
            <a:r>
              <a:rPr lang="en-US" sz="1600" dirty="0"/>
              <a:t>Hand Written Digit Recognition Using Python-CNN</a:t>
            </a:r>
          </a:p>
          <a:p>
            <a:pPr marL="309783" indent="-309783">
              <a:buFont typeface="+mj-lt"/>
              <a:buAutoNum type="arabicPeriod"/>
            </a:pPr>
            <a:r>
              <a:rPr lang="en-US" sz="1600" dirty="0"/>
              <a:t>Churn Prediction-Deep Learning</a:t>
            </a:r>
          </a:p>
          <a:p>
            <a:pPr marL="309783" indent="-309783">
              <a:buFont typeface="+mj-lt"/>
              <a:buAutoNum type="arabicPeriod"/>
            </a:pPr>
            <a:r>
              <a:rPr lang="en-US" sz="1600" dirty="0"/>
              <a:t>Crop Yield Prediction</a:t>
            </a:r>
          </a:p>
          <a:p>
            <a:pPr marL="309783" indent="-309783">
              <a:buFont typeface="+mj-lt"/>
              <a:buAutoNum type="arabicPeriod"/>
            </a:pPr>
            <a:r>
              <a:rPr lang="en-US" sz="1600" dirty="0"/>
              <a:t>Ground water level prediction</a:t>
            </a:r>
          </a:p>
          <a:p>
            <a:pPr marL="309783" indent="-309783">
              <a:buFont typeface="Arial" panose="020B0604020202020204" pitchFamily="34" charset="0"/>
              <a:buChar char="•"/>
            </a:pPr>
            <a:endParaRPr lang="en-US" sz="2400" b="1" dirty="0"/>
          </a:p>
          <a:p>
            <a:pPr marL="309783" indent="-309783">
              <a:buFont typeface="Arial" panose="020B0604020202020204" pitchFamily="34" charset="0"/>
              <a:buChar char="•"/>
            </a:pPr>
            <a:endParaRPr lang="en-US" sz="2400" dirty="0"/>
          </a:p>
        </p:txBody>
      </p:sp>
    </p:spTree>
    <p:extLst>
      <p:ext uri="{BB962C8B-B14F-4D97-AF65-F5344CB8AC3E}">
        <p14:creationId xmlns:p14="http://schemas.microsoft.com/office/powerpoint/2010/main" val="3063332452"/>
      </p:ext>
    </p:extLst>
  </p:cSld>
  <p:clrMapOvr>
    <a:masterClrMapping/>
  </p:clrMapOvr>
  <mc:AlternateContent xmlns:mc="http://schemas.openxmlformats.org/markup-compatibility/2006" xmlns:p14="http://schemas.microsoft.com/office/powerpoint/2010/main">
    <mc:Choice Requires="p14">
      <p:transition spd="slow" p14:dur="2000" advTm="3565"/>
    </mc:Choice>
    <mc:Fallback xmlns="">
      <p:transition spd="slow" advTm="3565"/>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How to join in 1 month Internship</a:t>
            </a:r>
          </a:p>
        </p:txBody>
      </p:sp>
      <p:sp>
        <p:nvSpPr>
          <p:cNvPr id="3" name="Text Placeholder 2"/>
          <p:cNvSpPr>
            <a:spLocks noGrp="1"/>
          </p:cNvSpPr>
          <p:nvPr>
            <p:ph type="body" idx="1"/>
          </p:nvPr>
        </p:nvSpPr>
        <p:spPr>
          <a:xfrm>
            <a:off x="1746255" y="1312917"/>
            <a:ext cx="9274244" cy="4555200"/>
          </a:xfrm>
        </p:spPr>
        <p:txBody>
          <a:bodyPr/>
          <a:lstStyle/>
          <a:p>
            <a:pPr marL="137682" indent="0">
              <a:buNone/>
            </a:pPr>
            <a:r>
              <a:rPr lang="en-US" sz="1867" dirty="0"/>
              <a:t>https://www.pantechelearning.com/pymc-internship/</a:t>
            </a:r>
          </a:p>
        </p:txBody>
      </p:sp>
      <p:sp>
        <p:nvSpPr>
          <p:cNvPr id="8" name="Rounded Rectangle 7"/>
          <p:cNvSpPr/>
          <p:nvPr/>
        </p:nvSpPr>
        <p:spPr>
          <a:xfrm>
            <a:off x="3850875" y="5821172"/>
            <a:ext cx="4082679" cy="773185"/>
          </a:xfrm>
          <a:prstGeom prst="roundRect">
            <a:avLst/>
          </a:prstGeom>
        </p:spPr>
        <p:style>
          <a:lnRef idx="2">
            <a:schemeClr val="accent6"/>
          </a:lnRef>
          <a:fillRef idx="1">
            <a:schemeClr val="lt1"/>
          </a:fillRef>
          <a:effectRef idx="0">
            <a:schemeClr val="accent6"/>
          </a:effectRef>
          <a:fontRef idx="minor">
            <a:schemeClr val="dk1"/>
          </a:fontRef>
        </p:style>
        <p:txBody>
          <a:bodyPr lIns="82613" tIns="41307" rIns="82613" bIns="41307" rtlCol="0" anchor="ctr"/>
          <a:lstStyle/>
          <a:p>
            <a:pPr algn="ctr"/>
            <a:r>
              <a:rPr lang="en-US" sz="2133" dirty="0"/>
              <a:t>Coupon Code: </a:t>
            </a:r>
            <a:r>
              <a:rPr lang="en-US" sz="2133" b="1" dirty="0">
                <a:solidFill>
                  <a:srgbClr val="FF0000"/>
                </a:solidFill>
              </a:rPr>
              <a:t>PYMC</a:t>
            </a:r>
            <a:endParaRPr lang="en-IN" sz="2133" b="1" dirty="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6256" y="1952252"/>
            <a:ext cx="7998373" cy="3229584"/>
          </a:xfrm>
          <a:prstGeom prst="rect">
            <a:avLst/>
          </a:prstGeom>
        </p:spPr>
      </p:pic>
    </p:spTree>
    <p:extLst>
      <p:ext uri="{BB962C8B-B14F-4D97-AF65-F5344CB8AC3E}">
        <p14:creationId xmlns:p14="http://schemas.microsoft.com/office/powerpoint/2010/main" val="2257385706"/>
      </p:ext>
    </p:extLst>
  </p:cSld>
  <p:clrMapOvr>
    <a:masterClrMapping/>
  </p:clrMapOvr>
  <mc:AlternateContent xmlns:mc="http://schemas.openxmlformats.org/markup-compatibility/2006" xmlns:p14="http://schemas.microsoft.com/office/powerpoint/2010/main">
    <mc:Choice Requires="p14">
      <p:transition spd="slow" p14:dur="2000" advTm="1765"/>
    </mc:Choice>
    <mc:Fallback xmlns="">
      <p:transition spd="slow" advTm="1765"/>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smtClean="0">
                <a:latin typeface="Times New Roman" pitchFamily="18" charset="0"/>
                <a:cs typeface="Times New Roman" pitchFamily="18" charset="0"/>
              </a:rPr>
              <a:t>Linear Regression</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Regression:</a:t>
            </a:r>
            <a:endParaRPr lang="en-US" dirty="0">
              <a:latin typeface="Times New Roman" pitchFamily="18" charset="0"/>
              <a:cs typeface="Times New Roman" pitchFamily="18" charset="0"/>
            </a:endParaRPr>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a:latin typeface="Times New Roman" pitchFamily="18" charset="0"/>
                <a:cs typeface="Times New Roman" pitchFamily="18" charset="0"/>
              </a:rPr>
              <a:t>It is one of the most important statistical and machine learning tools.</a:t>
            </a:r>
          </a:p>
          <a:p>
            <a:pPr algn="just">
              <a:lnSpc>
                <a:spcPct val="150000"/>
              </a:lnSpc>
              <a:spcBef>
                <a:spcPts val="0"/>
              </a:spcBef>
            </a:pPr>
            <a:r>
              <a:rPr lang="en-US" sz="2000" dirty="0">
                <a:latin typeface="Times New Roman" pitchFamily="18" charset="0"/>
                <a:cs typeface="Times New Roman" pitchFamily="18" charset="0"/>
              </a:rPr>
              <a:t>It is defined as the parametric technique that allows us to take decisions based on data.</a:t>
            </a:r>
          </a:p>
          <a:p>
            <a:pPr algn="just">
              <a:lnSpc>
                <a:spcPct val="150000"/>
              </a:lnSpc>
              <a:spcBef>
                <a:spcPts val="0"/>
              </a:spcBef>
            </a:pPr>
            <a:r>
              <a:rPr lang="en-US" sz="2000" dirty="0">
                <a:latin typeface="Times New Roman" pitchFamily="18" charset="0"/>
                <a:cs typeface="Times New Roman" pitchFamily="18" charset="0"/>
              </a:rPr>
              <a:t>It allows us to make predictions based upon data by learning the relationship between input and output variables.</a:t>
            </a:r>
          </a:p>
          <a:p>
            <a:pPr algn="just">
              <a:lnSpc>
                <a:spcPct val="150000"/>
              </a:lnSpc>
              <a:spcBef>
                <a:spcPts val="0"/>
              </a:spcBef>
            </a:pPr>
            <a:r>
              <a:rPr lang="en-US" sz="2000" dirty="0">
                <a:latin typeface="Times New Roman" pitchFamily="18" charset="0"/>
                <a:cs typeface="Times New Roman" pitchFamily="18" charset="0"/>
              </a:rPr>
              <a:t>The output variable dependent on the input variables are continuous valued real numbers.</a:t>
            </a:r>
          </a:p>
          <a:p>
            <a:pPr algn="just">
              <a:lnSpc>
                <a:spcPct val="150000"/>
              </a:lnSpc>
              <a:spcBef>
                <a:spcPts val="0"/>
              </a:spcBef>
            </a:pPr>
            <a:r>
              <a:rPr lang="en-US" sz="2000" dirty="0">
                <a:latin typeface="Times New Roman" pitchFamily="18" charset="0"/>
                <a:cs typeface="Times New Roman" pitchFamily="18" charset="0"/>
              </a:rPr>
              <a:t>Regression help us to understand how the value of output variable changes with respect to the changes in the input variable.</a:t>
            </a:r>
          </a:p>
          <a:p>
            <a:pPr algn="just">
              <a:lnSpc>
                <a:spcPct val="150000"/>
              </a:lnSpc>
              <a:spcBef>
                <a:spcPts val="0"/>
              </a:spcBef>
            </a:pPr>
            <a:r>
              <a:rPr lang="en-US" sz="2000" dirty="0">
                <a:latin typeface="Times New Roman" pitchFamily="18" charset="0"/>
                <a:cs typeface="Times New Roman" pitchFamily="18" charset="0"/>
              </a:rPr>
              <a:t>Regression techniques are used for the prediction of prices , economics and variations.</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Simple Linear Regression:</a:t>
            </a:r>
            <a:endParaRPr lang="en-US" dirty="0">
              <a:latin typeface="Times New Roman" pitchFamily="18" charset="0"/>
              <a:cs typeface="Times New Roman" pitchFamily="18" charset="0"/>
            </a:endParaRPr>
          </a:p>
        </p:txBody>
      </p:sp>
      <p:sp>
        <p:nvSpPr>
          <p:cNvPr id="3" name="Content Placeholder 2"/>
          <p:cNvSpPr>
            <a:spLocks noGrp="1"/>
          </p:cNvSpPr>
          <p:nvPr>
            <p:ph sz="quarter" idx="1"/>
          </p:nvPr>
        </p:nvSpPr>
        <p:spPr/>
        <p:txBody>
          <a:bodyPr>
            <a:normAutofit/>
          </a:bodyPr>
          <a:lstStyle/>
          <a:p>
            <a:r>
              <a:rPr lang="en-US" sz="2000" dirty="0">
                <a:latin typeface="Times New Roman" pitchFamily="18" charset="0"/>
                <a:cs typeface="Times New Roman" pitchFamily="18" charset="0"/>
              </a:rPr>
              <a:t>It is the simplest form of linear regression used when there is one single input variable(input) for the output variable(target).</a:t>
            </a:r>
          </a:p>
          <a:p>
            <a:r>
              <a:rPr lang="en-US" sz="2000" dirty="0">
                <a:latin typeface="Times New Roman" pitchFamily="18" charset="0"/>
                <a:cs typeface="Times New Roman" pitchFamily="18" charset="0"/>
              </a:rPr>
              <a:t>The input variable helps in predicting the value of the output variable.</a:t>
            </a:r>
          </a:p>
          <a:p>
            <a:r>
              <a:rPr lang="en-US" sz="2000" dirty="0">
                <a:latin typeface="Times New Roman" pitchFamily="18" charset="0"/>
                <a:cs typeface="Times New Roman" pitchFamily="18" charset="0"/>
              </a:rPr>
              <a:t>It is referred to as X.</a:t>
            </a:r>
          </a:p>
          <a:p>
            <a:r>
              <a:rPr lang="en-US" sz="2000" dirty="0">
                <a:latin typeface="Times New Roman" pitchFamily="18" charset="0"/>
                <a:cs typeface="Times New Roman" pitchFamily="18" charset="0"/>
              </a:rPr>
              <a:t>The output or target variable is the variable that we want to predict(y).</a:t>
            </a:r>
          </a:p>
          <a:p>
            <a:pPr>
              <a:buNone/>
            </a:pPr>
            <a:endParaRPr lang="en-US" sz="2000" dirty="0">
              <a:latin typeface="Times New Roman" pitchFamily="18" charset="0"/>
              <a:cs typeface="Times New Roman" pitchFamily="18" charset="0"/>
            </a:endParaRPr>
          </a:p>
        </p:txBody>
      </p:sp>
      <p:pic>
        <p:nvPicPr>
          <p:cNvPr id="4" name="Picture 3" descr="linear_regimg.png"/>
          <p:cNvPicPr>
            <a:picLocks noChangeAspect="1"/>
          </p:cNvPicPr>
          <p:nvPr/>
        </p:nvPicPr>
        <p:blipFill>
          <a:blip r:embed="rId2"/>
          <a:stretch>
            <a:fillRect/>
          </a:stretch>
        </p:blipFill>
        <p:spPr>
          <a:xfrm>
            <a:off x="3657601" y="4038601"/>
            <a:ext cx="4829175" cy="1800225"/>
          </a:xfrm>
          <a:prstGeom prst="rect">
            <a:avLst/>
          </a:prstGeom>
        </p:spPr>
      </p:pic>
    </p:spTree>
    <p:extLst>
      <p:ext uri="{BB962C8B-B14F-4D97-AF65-F5344CB8AC3E}">
        <p14:creationId xmlns:p14="http://schemas.microsoft.com/office/powerpoint/2010/main" val="8698983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Simple Linear Regression:</a:t>
            </a:r>
            <a:endParaRPr lang="en-US" dirty="0"/>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a:latin typeface="Times New Roman" pitchFamily="18" charset="0"/>
                <a:cs typeface="Times New Roman" pitchFamily="18" charset="0"/>
              </a:rPr>
              <a:t>ß0 , called the intercept , shows the point where the estimated regression line crosses the y-axis.</a:t>
            </a:r>
          </a:p>
          <a:p>
            <a:pPr algn="just">
              <a:lnSpc>
                <a:spcPct val="150000"/>
              </a:lnSpc>
              <a:spcBef>
                <a:spcPts val="0"/>
              </a:spcBef>
            </a:pPr>
            <a:r>
              <a:rPr lang="en-US" sz="2000" dirty="0">
                <a:latin typeface="Times New Roman" pitchFamily="18" charset="0"/>
                <a:cs typeface="Times New Roman" pitchFamily="18" charset="0"/>
              </a:rPr>
              <a:t>ß1 determines the slope of the estimated regression line.</a:t>
            </a:r>
          </a:p>
          <a:p>
            <a:pPr algn="just">
              <a:lnSpc>
                <a:spcPct val="150000"/>
              </a:lnSpc>
              <a:spcBef>
                <a:spcPts val="0"/>
              </a:spcBef>
            </a:pPr>
            <a:r>
              <a:rPr lang="en-US" sz="2000" dirty="0">
                <a:latin typeface="Times New Roman" pitchFamily="18" charset="0"/>
                <a:cs typeface="Times New Roman" pitchFamily="18" charset="0"/>
              </a:rPr>
              <a:t>Random error describes the random component of the linear component between independent and dependent variable.</a:t>
            </a:r>
          </a:p>
          <a:p>
            <a:pPr algn="just">
              <a:lnSpc>
                <a:spcPct val="150000"/>
              </a:lnSpc>
              <a:spcBef>
                <a:spcPts val="0"/>
              </a:spcBef>
            </a:pPr>
            <a:r>
              <a:rPr lang="en-US" sz="2000" dirty="0">
                <a:latin typeface="Times New Roman" pitchFamily="18" charset="0"/>
                <a:cs typeface="Times New Roman" pitchFamily="18" charset="0"/>
              </a:rPr>
              <a:t>The true regression model is usually never known.</a:t>
            </a:r>
          </a:p>
          <a:p>
            <a:pPr algn="just">
              <a:lnSpc>
                <a:spcPct val="150000"/>
              </a:lnSpc>
              <a:spcBef>
                <a:spcPts val="0"/>
              </a:spcBef>
            </a:pPr>
            <a:r>
              <a:rPr lang="en-US" sz="2000" dirty="0">
                <a:latin typeface="Times New Roman" pitchFamily="18" charset="0"/>
                <a:cs typeface="Times New Roman" pitchFamily="18" charset="0"/>
              </a:rPr>
              <a:t>The value of the random error term corresponding to observed data points remains unknown.</a:t>
            </a:r>
          </a:p>
          <a:p>
            <a:pPr algn="just">
              <a:lnSpc>
                <a:spcPct val="150000"/>
              </a:lnSpc>
              <a:spcBef>
                <a:spcPts val="0"/>
              </a:spcBef>
            </a:pPr>
            <a:r>
              <a:rPr lang="en-US" sz="2000" dirty="0">
                <a:latin typeface="Times New Roman" pitchFamily="18" charset="0"/>
                <a:cs typeface="Times New Roman" pitchFamily="18" charset="0"/>
              </a:rPr>
              <a:t>Regression model can be estimated by calculating the parameters of the model for an observed dataset.</a:t>
            </a:r>
          </a:p>
          <a:p>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27802051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Simple Linear Regression:</a:t>
            </a:r>
            <a:endParaRPr lang="en-US" dirty="0"/>
          </a:p>
        </p:txBody>
      </p:sp>
      <p:sp>
        <p:nvSpPr>
          <p:cNvPr id="3" name="Content Placeholder 2"/>
          <p:cNvSpPr>
            <a:spLocks noGrp="1"/>
          </p:cNvSpPr>
          <p:nvPr>
            <p:ph sz="quarter" idx="1"/>
          </p:nvPr>
        </p:nvSpPr>
        <p:spPr>
          <a:xfrm>
            <a:off x="1219200" y="1447800"/>
            <a:ext cx="10363200" cy="5105400"/>
          </a:xfrm>
        </p:spPr>
        <p:txBody>
          <a:bodyPr>
            <a:normAutofit/>
          </a:bodyPr>
          <a:lstStyle/>
          <a:p>
            <a:pPr algn="just">
              <a:lnSpc>
                <a:spcPct val="150000"/>
              </a:lnSpc>
              <a:spcBef>
                <a:spcPts val="0"/>
              </a:spcBef>
            </a:pPr>
            <a:r>
              <a:rPr lang="en-US" sz="2000" dirty="0">
                <a:latin typeface="Times New Roman" pitchFamily="18" charset="0"/>
                <a:cs typeface="Times New Roman" pitchFamily="18" charset="0"/>
              </a:rPr>
              <a:t>The main aim of regression is to estimate the parameters ß0 and ß1 from the sample.</a:t>
            </a:r>
          </a:p>
          <a:p>
            <a:pPr algn="just">
              <a:lnSpc>
                <a:spcPct val="150000"/>
              </a:lnSpc>
              <a:spcBef>
                <a:spcPts val="0"/>
              </a:spcBef>
            </a:pPr>
            <a:r>
              <a:rPr lang="en-US" sz="2000" dirty="0">
                <a:latin typeface="Times New Roman" pitchFamily="18" charset="0"/>
                <a:cs typeface="Times New Roman" pitchFamily="18" charset="0"/>
              </a:rPr>
              <a:t>Once we find the optimum values for these two parameters , a line of best fit can be used to find the values of Y given the values of X.</a:t>
            </a:r>
          </a:p>
          <a:p>
            <a:pPr algn="just">
              <a:lnSpc>
                <a:spcPct val="150000"/>
              </a:lnSpc>
              <a:spcBef>
                <a:spcPts val="0"/>
              </a:spcBef>
            </a:pPr>
            <a:r>
              <a:rPr lang="en-US" sz="2000" dirty="0">
                <a:latin typeface="Times New Roman" pitchFamily="18" charset="0"/>
                <a:cs typeface="Times New Roman" pitchFamily="18" charset="0"/>
              </a:rPr>
              <a:t>Fit a line to find the relationship between input and output variables.</a:t>
            </a:r>
          </a:p>
          <a:p>
            <a:pPr algn="just">
              <a:lnSpc>
                <a:spcPct val="150000"/>
              </a:lnSpc>
              <a:spcBef>
                <a:spcPts val="0"/>
              </a:spcBef>
            </a:pPr>
            <a:r>
              <a:rPr lang="en-US" sz="2000" dirty="0">
                <a:latin typeface="Times New Roman" pitchFamily="18" charset="0"/>
                <a:cs typeface="Times New Roman" pitchFamily="18" charset="0"/>
              </a:rPr>
              <a:t>The line is used to predict the output of unseen inputs.</a:t>
            </a:r>
          </a:p>
          <a:p>
            <a:pPr>
              <a:buNone/>
            </a:pPr>
            <a:endParaRPr lang="en-US" sz="2000" dirty="0">
              <a:latin typeface="Times New Roman" pitchFamily="18" charset="0"/>
              <a:cs typeface="Times New Roman" pitchFamily="18" charset="0"/>
            </a:endParaRPr>
          </a:p>
        </p:txBody>
      </p:sp>
      <p:pic>
        <p:nvPicPr>
          <p:cNvPr id="4" name="Picture 3" descr="lin_reggraph.png"/>
          <p:cNvPicPr>
            <a:picLocks noChangeAspect="1"/>
          </p:cNvPicPr>
          <p:nvPr/>
        </p:nvPicPr>
        <p:blipFill>
          <a:blip r:embed="rId2"/>
          <a:stretch>
            <a:fillRect/>
          </a:stretch>
        </p:blipFill>
        <p:spPr>
          <a:xfrm>
            <a:off x="2819401" y="3810000"/>
            <a:ext cx="6734175" cy="2514600"/>
          </a:xfrm>
          <a:prstGeom prst="rect">
            <a:avLst/>
          </a:prstGeom>
        </p:spPr>
      </p:pic>
    </p:spTree>
    <p:extLst>
      <p:ext uri="{BB962C8B-B14F-4D97-AF65-F5344CB8AC3E}">
        <p14:creationId xmlns:p14="http://schemas.microsoft.com/office/powerpoint/2010/main" val="16551425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Simple Linear Regression:</a:t>
            </a:r>
            <a:endParaRPr lang="en-US" dirty="0"/>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a:latin typeface="Times New Roman" pitchFamily="18" charset="0"/>
                <a:cs typeface="Times New Roman" pitchFamily="18" charset="0"/>
              </a:rPr>
              <a:t>ß0 and ß1 values are estimated using the Ordinary Least Squares(OLS).</a:t>
            </a:r>
          </a:p>
          <a:p>
            <a:pPr algn="just">
              <a:lnSpc>
                <a:spcPct val="150000"/>
              </a:lnSpc>
              <a:spcBef>
                <a:spcPts val="0"/>
              </a:spcBef>
            </a:pPr>
            <a:r>
              <a:rPr lang="en-US" sz="2000" dirty="0">
                <a:latin typeface="Times New Roman" pitchFamily="18" charset="0"/>
                <a:cs typeface="Times New Roman" pitchFamily="18" charset="0"/>
              </a:rPr>
              <a:t>The main goal is to minimize the distance from the black dots to the red line as close to zero as possible.</a:t>
            </a:r>
          </a:p>
          <a:p>
            <a:pPr algn="just">
              <a:lnSpc>
                <a:spcPct val="150000"/>
              </a:lnSpc>
              <a:spcBef>
                <a:spcPts val="0"/>
              </a:spcBef>
            </a:pPr>
            <a:r>
              <a:rPr lang="en-US" sz="2000" dirty="0">
                <a:latin typeface="Times New Roman" pitchFamily="18" charset="0"/>
                <a:cs typeface="Times New Roman" pitchFamily="18" charset="0"/>
              </a:rPr>
              <a:t>It is done by minimizing the squared distances between actual and predicted outcomes.</a:t>
            </a:r>
          </a:p>
          <a:p>
            <a:pPr algn="just">
              <a:lnSpc>
                <a:spcPct val="150000"/>
              </a:lnSpc>
              <a:spcBef>
                <a:spcPts val="0"/>
              </a:spcBef>
            </a:pPr>
            <a:r>
              <a:rPr lang="en-US" sz="2000" dirty="0">
                <a:latin typeface="Times New Roman" pitchFamily="18" charset="0"/>
                <a:cs typeface="Times New Roman" pitchFamily="18" charset="0"/>
              </a:rPr>
              <a:t>The difference between actual and predicted value is called the residual(e) .</a:t>
            </a:r>
          </a:p>
          <a:p>
            <a:pPr algn="just">
              <a:lnSpc>
                <a:spcPct val="150000"/>
              </a:lnSpc>
              <a:spcBef>
                <a:spcPts val="0"/>
              </a:spcBef>
            </a:pPr>
            <a:r>
              <a:rPr lang="en-US" sz="2000" dirty="0">
                <a:latin typeface="Times New Roman" pitchFamily="18" charset="0"/>
                <a:cs typeface="Times New Roman" pitchFamily="18" charset="0"/>
              </a:rPr>
              <a:t>It can be negative or positive depending on whether the model overpredicted or underpredicted the outcome.</a:t>
            </a:r>
          </a:p>
          <a:p>
            <a:pPr algn="just">
              <a:lnSpc>
                <a:spcPct val="150000"/>
              </a:lnSpc>
              <a:spcBef>
                <a:spcPts val="0"/>
              </a:spcBef>
            </a:pPr>
            <a:r>
              <a:rPr lang="en-US" sz="2000" dirty="0">
                <a:latin typeface="Times New Roman" pitchFamily="18" charset="0"/>
                <a:cs typeface="Times New Roman" pitchFamily="18" charset="0"/>
              </a:rPr>
              <a:t>To calculate the net error , adding all the residuals can lead to the cancellation of terms and reduction of net effect.</a:t>
            </a:r>
          </a:p>
        </p:txBody>
      </p:sp>
    </p:spTree>
    <p:extLst>
      <p:ext uri="{BB962C8B-B14F-4D97-AF65-F5344CB8AC3E}">
        <p14:creationId xmlns:p14="http://schemas.microsoft.com/office/powerpoint/2010/main" val="16011353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026" name="Picture 2" descr="People analyzing growth charts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155" y="3393464"/>
            <a:ext cx="3869903" cy="2578009"/>
          </a:xfrm>
          <a:prstGeom prst="rect">
            <a:avLst/>
          </a:prstGeom>
          <a:noFill/>
          <a:extLst>
            <a:ext uri="{909E8E84-426E-40DD-AFC4-6F175D3DCCD1}">
              <a14:hiddenFill xmlns:a14="http://schemas.microsoft.com/office/drawing/2010/main">
                <a:solidFill>
                  <a:srgbClr val="FFFFFF"/>
                </a:solidFill>
              </a14:hiddenFill>
            </a:ext>
          </a:extLst>
        </p:spPr>
      </p:pic>
      <p:sp>
        <p:nvSpPr>
          <p:cNvPr id="132" name="Google Shape;132;p28"/>
          <p:cNvSpPr txBox="1">
            <a:spLocks noGrp="1"/>
          </p:cNvSpPr>
          <p:nvPr>
            <p:ph type="ctrTitle"/>
          </p:nvPr>
        </p:nvSpPr>
        <p:spPr>
          <a:xfrm>
            <a:off x="3407704" y="1028735"/>
            <a:ext cx="7522353" cy="2112196"/>
          </a:xfrm>
          <a:prstGeom prst="rect">
            <a:avLst/>
          </a:prstGeom>
        </p:spPr>
        <p:txBody>
          <a:bodyPr spcFirstLastPara="1" vert="horz" wrap="square" lIns="0" tIns="0" rIns="0" bIns="0" rtlCol="0" anchor="ctr" anchorCtr="0">
            <a:noAutofit/>
          </a:bodyPr>
          <a:lstStyle/>
          <a:p>
            <a:r>
              <a:rPr lang="en" sz="5467" dirty="0">
                <a:solidFill>
                  <a:srgbClr val="C00000"/>
                </a:solidFill>
              </a:rPr>
              <a:t>Python</a:t>
            </a:r>
            <a:br>
              <a:rPr lang="en" sz="5467" dirty="0">
                <a:solidFill>
                  <a:srgbClr val="C00000"/>
                </a:solidFill>
              </a:rPr>
            </a:br>
            <a:r>
              <a:rPr lang="en" sz="5467" dirty="0"/>
              <a:t>Master Class</a:t>
            </a:r>
            <a:endParaRPr sz="5467" dirty="0"/>
          </a:p>
        </p:txBody>
      </p:sp>
      <p:sp>
        <p:nvSpPr>
          <p:cNvPr id="5" name="TextBox 4"/>
          <p:cNvSpPr txBox="1"/>
          <p:nvPr/>
        </p:nvSpPr>
        <p:spPr>
          <a:xfrm>
            <a:off x="5615948" y="4461051"/>
            <a:ext cx="2282803" cy="760529"/>
          </a:xfrm>
          <a:prstGeom prst="rect">
            <a:avLst/>
          </a:prstGeom>
          <a:noFill/>
        </p:spPr>
        <p:txBody>
          <a:bodyPr wrap="none" lIns="82613" tIns="41307" rIns="82613" bIns="41307" rtlCol="0">
            <a:spAutoFit/>
          </a:bodyPr>
          <a:lstStyle/>
          <a:p>
            <a:r>
              <a:rPr lang="en-US" sz="4400" dirty="0">
                <a:solidFill>
                  <a:schemeClr val="bg2">
                    <a:lumMod val="75000"/>
                  </a:schemeClr>
                </a:solidFill>
              </a:rPr>
              <a:t>Handbook</a:t>
            </a:r>
          </a:p>
        </p:txBody>
      </p:sp>
    </p:spTree>
    <p:extLst>
      <p:ext uri="{BB962C8B-B14F-4D97-AF65-F5344CB8AC3E}">
        <p14:creationId xmlns:p14="http://schemas.microsoft.com/office/powerpoint/2010/main" val="3984547859"/>
      </p:ext>
    </p:extLst>
  </p:cSld>
  <p:clrMapOvr>
    <a:masterClrMapping/>
  </p:clrMapOvr>
  <mc:AlternateContent xmlns:mc="http://schemas.openxmlformats.org/markup-compatibility/2006" xmlns:p14="http://schemas.microsoft.com/office/powerpoint/2010/main">
    <mc:Choice Requires="p14">
      <p:transition spd="slow" p14:dur="2000" advTm="10015"/>
    </mc:Choice>
    <mc:Fallback xmlns="">
      <p:transition spd="slow" advTm="10015"/>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Simple Linear Regression:</a:t>
            </a:r>
            <a:endParaRPr lang="en-US" dirty="0"/>
          </a:p>
        </p:txBody>
      </p:sp>
      <p:sp>
        <p:nvSpPr>
          <p:cNvPr id="3" name="Content Placeholder 2"/>
          <p:cNvSpPr>
            <a:spLocks noGrp="1"/>
          </p:cNvSpPr>
          <p:nvPr>
            <p:ph sz="quarter" idx="1"/>
          </p:nvPr>
        </p:nvSpPr>
        <p:spPr/>
        <p:txBody>
          <a:bodyPr>
            <a:normAutofit/>
          </a:bodyPr>
          <a:lstStyle/>
          <a:p>
            <a:r>
              <a:rPr lang="en-US" sz="2000" dirty="0">
                <a:latin typeface="Times New Roman" pitchFamily="18" charset="0"/>
                <a:cs typeface="Times New Roman" pitchFamily="18" charset="0"/>
              </a:rPr>
              <a:t>To avoid this , take the sum of squares of error terms and it is called the residual sum of squares(RSS).</a:t>
            </a:r>
          </a:p>
          <a:p>
            <a:endParaRPr lang="en-US" sz="2000" dirty="0">
              <a:latin typeface="Times New Roman" pitchFamily="18" charset="0"/>
              <a:cs typeface="Times New Roman" pitchFamily="18" charset="0"/>
            </a:endParaRPr>
          </a:p>
        </p:txBody>
      </p:sp>
      <p:pic>
        <p:nvPicPr>
          <p:cNvPr id="4" name="Picture 3" descr="RSS_eqn.png"/>
          <p:cNvPicPr>
            <a:picLocks noChangeAspect="1"/>
          </p:cNvPicPr>
          <p:nvPr/>
        </p:nvPicPr>
        <p:blipFill>
          <a:blip r:embed="rId2"/>
          <a:stretch>
            <a:fillRect/>
          </a:stretch>
        </p:blipFill>
        <p:spPr>
          <a:xfrm>
            <a:off x="3200401" y="2438400"/>
            <a:ext cx="5715000" cy="2133600"/>
          </a:xfrm>
          <a:prstGeom prst="rect">
            <a:avLst/>
          </a:prstGeom>
        </p:spPr>
      </p:pic>
    </p:spTree>
    <p:extLst>
      <p:ext uri="{BB962C8B-B14F-4D97-AF65-F5344CB8AC3E}">
        <p14:creationId xmlns:p14="http://schemas.microsoft.com/office/powerpoint/2010/main" val="34616712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Simple Linear Regression:</a:t>
            </a:r>
            <a:endParaRPr lang="en-US" dirty="0"/>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a:latin typeface="Times New Roman" pitchFamily="18" charset="0"/>
                <a:cs typeface="Times New Roman" pitchFamily="18" charset="0"/>
              </a:rPr>
              <a:t>The ordinary least squares method(OLS) method reduces the residual sum of squares(RSS) .</a:t>
            </a:r>
          </a:p>
          <a:p>
            <a:pPr algn="just">
              <a:lnSpc>
                <a:spcPct val="150000"/>
              </a:lnSpc>
              <a:spcBef>
                <a:spcPts val="0"/>
              </a:spcBef>
            </a:pPr>
            <a:r>
              <a:rPr lang="en-US" sz="2000" dirty="0">
                <a:latin typeface="Times New Roman" pitchFamily="18" charset="0"/>
                <a:cs typeface="Times New Roman" pitchFamily="18" charset="0"/>
              </a:rPr>
              <a:t>Its objective is to fit a regression line that would minimize the regression line from the observed values to the predicted values(the regression line).</a:t>
            </a:r>
          </a:p>
        </p:txBody>
      </p:sp>
    </p:spTree>
    <p:extLst>
      <p:ext uri="{BB962C8B-B14F-4D97-AF65-F5344CB8AC3E}">
        <p14:creationId xmlns:p14="http://schemas.microsoft.com/office/powerpoint/2010/main" val="28243212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Different Kinds Of Relationship:</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Positive Relationship: </a:t>
            </a:r>
            <a:r>
              <a:rPr lang="en-US" sz="2000" dirty="0" smtClean="0">
                <a:latin typeface="Times New Roman" panose="02020603050405020304" pitchFamily="18" charset="0"/>
                <a:cs typeface="Times New Roman" panose="02020603050405020304" pitchFamily="18" charset="0"/>
              </a:rPr>
              <a:t>When the regression line between two variables moves in the same direction with an upward slope , then the variables are said to be positively correlated.</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If we increase the value of x(independent variable) , then we will see an increase in the dependent variable.</a:t>
            </a:r>
          </a:p>
          <a:p>
            <a:pPr algn="just">
              <a:lnSpc>
                <a:spcPct val="150000"/>
              </a:lnSpc>
              <a:spcBef>
                <a:spcPts val="0"/>
              </a:spcBef>
            </a:pPr>
            <a:endParaRPr lang="en-US" sz="2000" dirty="0">
              <a:latin typeface="Times New Roman" panose="02020603050405020304" pitchFamily="18" charset="0"/>
              <a:cs typeface="Times New Roman" panose="02020603050405020304" pitchFamily="18" charset="0"/>
            </a:endParaRP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Negative Relationship: </a:t>
            </a:r>
            <a:r>
              <a:rPr lang="en-US" sz="2000" dirty="0" smtClean="0">
                <a:latin typeface="Times New Roman" panose="02020603050405020304" pitchFamily="18" charset="0"/>
                <a:cs typeface="Times New Roman" panose="02020603050405020304" pitchFamily="18" charset="0"/>
              </a:rPr>
              <a:t>When the regression line between two variables moves in the same direction with a downward slope , then the variables are said to be in a negative relationship.</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If we increase the value of  independent variable(x) , we will see  a decrease in the depenedent variable(y).</a:t>
            </a:r>
          </a:p>
          <a:p>
            <a:endParaRPr lang="en-US"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3270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Different Kinds Of Relationship:</a:t>
            </a:r>
            <a:endParaRPr lang="en-IN" dirty="0"/>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No Relationship: </a:t>
            </a:r>
            <a:r>
              <a:rPr lang="en-US" sz="2000" dirty="0" smtClean="0">
                <a:latin typeface="Times New Roman" panose="02020603050405020304" pitchFamily="18" charset="0"/>
                <a:cs typeface="Times New Roman" panose="02020603050405020304" pitchFamily="18" charset="0"/>
              </a:rPr>
              <a:t>If the best fit line is flat , then we can say that there is no relationship between the variables.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dependent variable won’t change by increasing or decreasing the independent variable.</a:t>
            </a:r>
            <a:endParaRPr lang="en-IN" sz="2000" dirty="0">
              <a:latin typeface="Times New Roman" panose="02020603050405020304" pitchFamily="18" charset="0"/>
              <a:cs typeface="Times New Roman" panose="02020603050405020304" pitchFamily="18" charset="0"/>
            </a:endParaRPr>
          </a:p>
          <a:p>
            <a:pPr marL="0" indent="0">
              <a:buNone/>
            </a:pPr>
            <a:endParaRPr lang="en-US" sz="2000" dirty="0" smtClean="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3276600"/>
            <a:ext cx="6324600" cy="2352400"/>
          </a:xfrm>
          <a:prstGeom prst="rect">
            <a:avLst/>
          </a:prstGeom>
        </p:spPr>
      </p:pic>
    </p:spTree>
    <p:extLst>
      <p:ext uri="{BB962C8B-B14F-4D97-AF65-F5344CB8AC3E}">
        <p14:creationId xmlns:p14="http://schemas.microsoft.com/office/powerpoint/2010/main" val="16057498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Linear Regression Relationship:</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Covariance: </a:t>
            </a:r>
            <a:r>
              <a:rPr lang="en-US" sz="2000" dirty="0" smtClean="0">
                <a:latin typeface="Times New Roman" panose="02020603050405020304" pitchFamily="18" charset="0"/>
                <a:cs typeface="Times New Roman" panose="02020603050405020304" pitchFamily="18" charset="0"/>
              </a:rPr>
              <a:t>This paramter tell us the direction of relationship between x and y .</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doesn’t tell anything about how positive or negative a relationship is.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If the covariance value is negative , if the independent variable increases , then the dependent variable decreases.</a:t>
            </a:r>
          </a:p>
          <a:p>
            <a:pPr algn="just">
              <a:lnSpc>
                <a:spcPct val="150000"/>
              </a:lnSpc>
              <a:spcBef>
                <a:spcPts val="0"/>
              </a:spcBef>
            </a:pPr>
            <a:endParaRPr lang="en-US" sz="2000" dirty="0">
              <a:latin typeface="Times New Roman" panose="02020603050405020304" pitchFamily="18" charset="0"/>
              <a:cs typeface="Times New Roman" panose="02020603050405020304" pitchFamily="18" charset="0"/>
            </a:endParaRP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Correlation: </a:t>
            </a:r>
            <a:r>
              <a:rPr lang="en-US" sz="2000" dirty="0" smtClean="0">
                <a:latin typeface="Times New Roman" panose="02020603050405020304" pitchFamily="18" charset="0"/>
                <a:cs typeface="Times New Roman" panose="02020603050405020304" pitchFamily="18" charset="0"/>
              </a:rPr>
              <a:t>It is a statistical measure that tell us the direction of relationship as well as the strength of relationship.</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92859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Applications:</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p:txBody>
          <a:bodyPr>
            <a:normAutofit/>
          </a:bodyPr>
          <a:lstStyle/>
          <a:p>
            <a:r>
              <a:rPr lang="en-US" sz="2000" dirty="0" smtClean="0">
                <a:latin typeface="Times New Roman" panose="02020603050405020304" pitchFamily="18" charset="0"/>
                <a:cs typeface="Times New Roman" panose="02020603050405020304" pitchFamily="18" charset="0"/>
              </a:rPr>
              <a:t>Predicting advertising expenses.</a:t>
            </a:r>
          </a:p>
          <a:p>
            <a:r>
              <a:rPr lang="en-US" sz="2000" dirty="0" smtClean="0">
                <a:latin typeface="Times New Roman" panose="02020603050405020304" pitchFamily="18" charset="0"/>
                <a:cs typeface="Times New Roman" panose="02020603050405020304" pitchFamily="18" charset="0"/>
              </a:rPr>
              <a:t>Medical diagnosis.</a:t>
            </a:r>
          </a:p>
          <a:p>
            <a:r>
              <a:rPr lang="en-US" sz="2000" dirty="0" smtClean="0">
                <a:latin typeface="Times New Roman" panose="02020603050405020304" pitchFamily="18" charset="0"/>
                <a:cs typeface="Times New Roman" panose="02020603050405020304" pitchFamily="18" charset="0"/>
              </a:rPr>
              <a:t>Agricultural research.</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75478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and Disadvantages:</a:t>
            </a:r>
            <a:endParaRPr lang="en-IN" dirty="0"/>
          </a:p>
        </p:txBody>
      </p:sp>
      <p:sp>
        <p:nvSpPr>
          <p:cNvPr id="3" name="Content Placeholder 2"/>
          <p:cNvSpPr>
            <a:spLocks noGrp="1"/>
          </p:cNvSpPr>
          <p:nvPr>
            <p:ph sz="quarter" idx="1"/>
          </p:nvPr>
        </p:nvSpPr>
        <p:spPr/>
        <p:txBody>
          <a:bodyPr/>
          <a:lstStyle/>
          <a:p>
            <a:r>
              <a:rPr lang="en-US" dirty="0" smtClean="0"/>
              <a:t>It performs well for linearly separable data.</a:t>
            </a:r>
          </a:p>
          <a:p>
            <a:r>
              <a:rPr lang="en-US" dirty="0" smtClean="0"/>
              <a:t>It is easier to implement , interpret and training can be done in a faster way.</a:t>
            </a:r>
          </a:p>
          <a:p>
            <a:endParaRPr lang="en-US" dirty="0"/>
          </a:p>
          <a:p>
            <a:r>
              <a:rPr lang="en-US" b="1" dirty="0" smtClean="0"/>
              <a:t>Disadvantages:</a:t>
            </a:r>
          </a:p>
          <a:p>
            <a:r>
              <a:rPr lang="en-US" dirty="0" smtClean="0"/>
              <a:t>The assumption of linearity between independent and dependent variables.</a:t>
            </a:r>
          </a:p>
          <a:p>
            <a:r>
              <a:rPr lang="en-US" smtClean="0"/>
              <a:t>It is prone to noise and overfitting.</a:t>
            </a:r>
            <a:endParaRPr lang="en-IN" dirty="0"/>
          </a:p>
        </p:txBody>
      </p:sp>
    </p:spTree>
    <p:extLst>
      <p:ext uri="{BB962C8B-B14F-4D97-AF65-F5344CB8AC3E}">
        <p14:creationId xmlns:p14="http://schemas.microsoft.com/office/powerpoint/2010/main" val="33274453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Regression:</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  regression problem is one when the output variable is a continuous value , such as “salary” or “weight”.</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Linear regression is a statistical method of finding the relationship between the independent and dependent variable.</a:t>
            </a:r>
          </a:p>
          <a:p>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3429000"/>
            <a:ext cx="6667500" cy="2624137"/>
          </a:xfrm>
          <a:prstGeom prst="rect">
            <a:avLst/>
          </a:prstGeom>
        </p:spPr>
      </p:pic>
    </p:spTree>
    <p:extLst>
      <p:ext uri="{BB962C8B-B14F-4D97-AF65-F5344CB8AC3E}">
        <p14:creationId xmlns:p14="http://schemas.microsoft.com/office/powerpoint/2010/main" val="34747260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Regression:</a:t>
            </a:r>
            <a:endParaRPr lang="en-IN" dirty="0"/>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This regression is a technique where the correct data is given and we need to find the correlation between the data.</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In a  regression problem , it always predicts a real value or continuous value as the input.</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This example is used to predict the salary (dependent  variable y) of  a person based on the independent variable(x) are given.</a:t>
            </a:r>
          </a:p>
          <a:p>
            <a:pPr algn="just">
              <a:lnSpc>
                <a:spcPct val="150000"/>
              </a:lnSpc>
              <a:spcBef>
                <a:spcPts val="0"/>
              </a:spcBef>
            </a:pPr>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4038600"/>
            <a:ext cx="4762500" cy="2321501"/>
          </a:xfrm>
          <a:prstGeom prst="rect">
            <a:avLst/>
          </a:prstGeom>
        </p:spPr>
      </p:pic>
    </p:spTree>
    <p:extLst>
      <p:ext uri="{BB962C8B-B14F-4D97-AF65-F5344CB8AC3E}">
        <p14:creationId xmlns:p14="http://schemas.microsoft.com/office/powerpoint/2010/main" val="40524204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Regression:</a:t>
            </a:r>
            <a:endParaRPr lang="en-IN" dirty="0"/>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dirty="0" smtClean="0"/>
              <a:t>First , we need to find the independent variable(values which are used to predict the dependent variable)  and dependent(value which is to be predicted) variable from the dataset .</a:t>
            </a:r>
          </a:p>
          <a:p>
            <a:pPr algn="just">
              <a:lnSpc>
                <a:spcPct val="150000"/>
              </a:lnSpc>
              <a:spcBef>
                <a:spcPts val="0"/>
              </a:spcBef>
            </a:pPr>
            <a:r>
              <a:rPr lang="en-US" dirty="0" smtClean="0"/>
              <a:t>We need to fit those variables in the linear regression cost function.</a:t>
            </a:r>
          </a:p>
          <a:p>
            <a:pPr algn="just">
              <a:lnSpc>
                <a:spcPct val="150000"/>
              </a:lnSpc>
              <a:spcBef>
                <a:spcPts val="0"/>
              </a:spcBef>
            </a:pPr>
            <a:r>
              <a:rPr lang="en-US" dirty="0" smtClean="0"/>
              <a:t>The cost function is used to measure the performance of the machine learning model for the given data.</a:t>
            </a:r>
          </a:p>
        </p:txBody>
      </p:sp>
    </p:spTree>
    <p:extLst>
      <p:ext uri="{BB962C8B-B14F-4D97-AF65-F5344CB8AC3E}">
        <p14:creationId xmlns:p14="http://schemas.microsoft.com/office/powerpoint/2010/main" val="2224462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623392" y="1796819"/>
            <a:ext cx="10272000" cy="4555200"/>
          </a:xfrm>
        </p:spPr>
        <p:txBody>
          <a:bodyPr/>
          <a:lstStyle/>
          <a:p>
            <a:pPr marL="0" indent="0">
              <a:buNone/>
            </a:pPr>
            <a:r>
              <a:rPr lang="en-US" sz="2933" b="1" u="sng" dirty="0" err="1"/>
              <a:t>Exp</a:t>
            </a:r>
            <a:r>
              <a:rPr lang="en-US" sz="2933" b="1" u="sng" dirty="0"/>
              <a:t>: </a:t>
            </a:r>
            <a:r>
              <a:rPr lang="en-US" sz="2933" dirty="0"/>
              <a:t>5 </a:t>
            </a:r>
            <a:r>
              <a:rPr lang="en-US" sz="2933" dirty="0" err="1"/>
              <a:t>Yrs</a:t>
            </a:r>
            <a:endParaRPr lang="en-US" sz="2933" dirty="0"/>
          </a:p>
          <a:p>
            <a:pPr marL="0" indent="0">
              <a:buNone/>
            </a:pPr>
            <a:r>
              <a:rPr lang="en-US" sz="2933" b="1" u="sng" dirty="0"/>
              <a:t>Expert in</a:t>
            </a:r>
          </a:p>
          <a:p>
            <a:pPr marL="154892" indent="-154892">
              <a:buFont typeface="Arial" panose="020B0604020202020204" pitchFamily="34" charset="0"/>
              <a:buChar char="•"/>
            </a:pPr>
            <a:r>
              <a:rPr lang="en-US" sz="2933" dirty="0">
                <a:solidFill>
                  <a:schemeClr val="tx1"/>
                </a:solidFill>
              </a:rPr>
              <a:t>Python Developer on Machine Learning </a:t>
            </a:r>
          </a:p>
          <a:p>
            <a:pPr marL="154892" indent="-154892">
              <a:buFont typeface="Arial" panose="020B0604020202020204" pitchFamily="34" charset="0"/>
              <a:buChar char="•"/>
            </a:pPr>
            <a:r>
              <a:rPr lang="en-US" sz="2933" dirty="0">
                <a:solidFill>
                  <a:schemeClr val="tx1"/>
                </a:solidFill>
              </a:rPr>
              <a:t>Deep learning with computer vision </a:t>
            </a:r>
          </a:p>
          <a:p>
            <a:pPr marL="154892" indent="-154892">
              <a:buFont typeface="Arial" panose="020B0604020202020204" pitchFamily="34" charset="0"/>
              <a:buChar char="•"/>
            </a:pPr>
            <a:r>
              <a:rPr lang="en-US" sz="2933" dirty="0">
                <a:solidFill>
                  <a:schemeClr val="tx1"/>
                </a:solidFill>
              </a:rPr>
              <a:t>Matlab – Image Processing   </a:t>
            </a:r>
          </a:p>
          <a:p>
            <a:pPr marL="154892" indent="-154892">
              <a:buFont typeface="Arial" panose="020B0604020202020204" pitchFamily="34" charset="0"/>
              <a:buChar char="•"/>
            </a:pPr>
            <a:r>
              <a:rPr lang="en-US" sz="2933" dirty="0">
                <a:solidFill>
                  <a:schemeClr val="tx1"/>
                </a:solidFill>
              </a:rPr>
              <a:t>Autonomous Car design using ROS with LIDAR</a:t>
            </a:r>
          </a:p>
          <a:p>
            <a:pPr marL="0" indent="0">
              <a:buNone/>
            </a:pPr>
            <a:r>
              <a:rPr lang="en-US" sz="2933" b="1" u="sng" dirty="0">
                <a:solidFill>
                  <a:schemeClr val="tx1"/>
                </a:solidFill>
              </a:rPr>
              <a:t>Language</a:t>
            </a:r>
            <a:r>
              <a:rPr lang="en-US" sz="2933" dirty="0">
                <a:solidFill>
                  <a:schemeClr val="tx1"/>
                </a:solidFill>
              </a:rPr>
              <a:t> – Python , Java , HTML ,CSS.</a:t>
            </a:r>
          </a:p>
          <a:p>
            <a:pPr marL="0" indent="0">
              <a:buNone/>
            </a:pPr>
            <a:r>
              <a:rPr lang="en-US" sz="2933" b="1" u="sng" dirty="0">
                <a:solidFill>
                  <a:schemeClr val="tx1"/>
                </a:solidFill>
              </a:rPr>
              <a:t>Tools</a:t>
            </a:r>
            <a:r>
              <a:rPr lang="en-US" sz="2933" u="sng" dirty="0">
                <a:solidFill>
                  <a:schemeClr val="tx1"/>
                </a:solidFill>
              </a:rPr>
              <a:t> </a:t>
            </a:r>
            <a:r>
              <a:rPr lang="en-US" sz="2933" dirty="0">
                <a:solidFill>
                  <a:schemeClr val="tx1"/>
                </a:solidFill>
              </a:rPr>
              <a:t>– ANACONDA NAVIGATOR, JUPYTER NOTEBOOK, </a:t>
            </a:r>
          </a:p>
          <a:p>
            <a:pPr marL="154892" indent="-154892">
              <a:buFont typeface="Arial" panose="020B0604020202020204" pitchFamily="34" charset="0"/>
              <a:buChar char="•"/>
            </a:pPr>
            <a:r>
              <a:rPr lang="en-US" sz="2933" dirty="0">
                <a:solidFill>
                  <a:schemeClr val="tx1"/>
                </a:solidFill>
              </a:rPr>
              <a:t>GOOGLE COLAB.</a:t>
            </a:r>
          </a:p>
          <a:p>
            <a:pPr marL="0" indent="0">
              <a:buNone/>
            </a:pPr>
            <a:r>
              <a:rPr lang="en-US" sz="2933" b="1" dirty="0">
                <a:solidFill>
                  <a:schemeClr val="tx1"/>
                </a:solidFill>
              </a:rPr>
              <a:t>Graduation : </a:t>
            </a:r>
            <a:r>
              <a:rPr lang="en-US" sz="2933" dirty="0">
                <a:solidFill>
                  <a:schemeClr val="tx1"/>
                </a:solidFill>
              </a:rPr>
              <a:t>BE – ECE  | 2011</a:t>
            </a:r>
          </a:p>
          <a:p>
            <a:pPr marL="154892" indent="-154892">
              <a:buFont typeface="Arial" panose="020B0604020202020204" pitchFamily="34" charset="0"/>
              <a:buChar char="•"/>
            </a:pPr>
            <a:endParaRPr lang="en-US" sz="2933" dirty="0">
              <a:solidFill>
                <a:schemeClr val="tx1"/>
              </a:solidFill>
            </a:endParaRPr>
          </a:p>
        </p:txBody>
      </p:sp>
      <p:sp>
        <p:nvSpPr>
          <p:cNvPr id="7" name="Title 6"/>
          <p:cNvSpPr>
            <a:spLocks noGrp="1"/>
          </p:cNvSpPr>
          <p:nvPr>
            <p:ph type="title"/>
          </p:nvPr>
        </p:nvSpPr>
        <p:spPr>
          <a:xfrm>
            <a:off x="719403" y="836712"/>
            <a:ext cx="10984800" cy="637600"/>
          </a:xfrm>
        </p:spPr>
        <p:txBody>
          <a:bodyPr/>
          <a:lstStyle/>
          <a:p>
            <a:r>
              <a:rPr lang="en-US" sz="6000" dirty="0"/>
              <a:t>NANDHINI.S</a:t>
            </a:r>
          </a:p>
        </p:txBody>
      </p:sp>
    </p:spTree>
    <p:extLst>
      <p:ext uri="{BB962C8B-B14F-4D97-AF65-F5344CB8AC3E}">
        <p14:creationId xmlns:p14="http://schemas.microsoft.com/office/powerpoint/2010/main" val="124410998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Regression:</a:t>
            </a:r>
            <a:endParaRPr lang="en-IN" dirty="0"/>
          </a:p>
        </p:txBody>
      </p:sp>
      <p:sp>
        <p:nvSpPr>
          <p:cNvPr id="3" name="Content Placeholder 2"/>
          <p:cNvSpPr>
            <a:spLocks noGrp="1"/>
          </p:cNvSpPr>
          <p:nvPr>
            <p:ph sz="quarter" idx="1"/>
          </p:nvPr>
        </p:nvSpPr>
        <p:spPr/>
        <p:txBody>
          <a:bodyPr/>
          <a:lstStyle/>
          <a:p>
            <a:pPr algn="just">
              <a:lnSpc>
                <a:spcPct val="150000"/>
              </a:lnSpc>
              <a:spcBef>
                <a:spcPts val="0"/>
              </a:spcBef>
            </a:pPr>
            <a:r>
              <a:rPr lang="en-US" dirty="0"/>
              <a:t>A regression plot is being plotted and when a new value comes in(year) , the salary of the person can be predicted with the help of regression model.</a:t>
            </a:r>
          </a:p>
          <a:p>
            <a:pPr algn="just">
              <a:lnSpc>
                <a:spcPct val="150000"/>
              </a:lnSpc>
              <a:spcBef>
                <a:spcPts val="0"/>
              </a:spcBef>
            </a:pPr>
            <a:r>
              <a:rPr lang="en-US" dirty="0"/>
              <a:t>Only one independent variable is taken and it is also called as linear regression with one variable or univariate linear regression.</a:t>
            </a:r>
            <a:endParaRPr lang="en-IN" dirty="0"/>
          </a:p>
          <a:p>
            <a:endParaRPr lang="en-IN" dirty="0"/>
          </a:p>
        </p:txBody>
      </p:sp>
    </p:spTree>
    <p:extLst>
      <p:ext uri="{BB962C8B-B14F-4D97-AF65-F5344CB8AC3E}">
        <p14:creationId xmlns:p14="http://schemas.microsoft.com/office/powerpoint/2010/main" val="8492320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Cost Function Of Linear Regression:</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linear function equation is the  cost function for this simple linear regression.</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‘x’ is used to denote the input variable(years of experience) .</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They are also called as input features.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y is used to denote the “output” or target variable .</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y is nothing but the predictor variable(salary).</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When the target variable we are trying to predict is continuous , the learning problem is called as a regression problem.</a:t>
            </a:r>
          </a:p>
          <a:p>
            <a:pPr marL="0" indent="0" algn="just">
              <a:lnSpc>
                <a:spcPct val="150000"/>
              </a:lnSpc>
              <a:spcBef>
                <a:spcPts val="0"/>
              </a:spcBef>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59161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Cost Function Of Linear Regression:</a:t>
            </a:r>
            <a:endParaRPr lang="en-IN"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057400" y="1752600"/>
            <a:ext cx="7239000" cy="4267199"/>
          </a:xfrm>
        </p:spPr>
      </p:pic>
    </p:spTree>
    <p:extLst>
      <p:ext uri="{BB962C8B-B14F-4D97-AF65-F5344CB8AC3E}">
        <p14:creationId xmlns:p14="http://schemas.microsoft.com/office/powerpoint/2010/main" val="20961083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Cost Function Of  Linear Regression:</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Theta 0 and theta 1 are the parameters of the model are the parameters of the model .</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X is the independent variable.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Theta 0 and theta 1 values must be chosen such that h(x) is close to y.</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Linear Regression algorithm aims to solve a minimization problem.</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difference between h(x) and y should be small.</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Use the notation (x(i),y(i)) to denote the ith training example.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Sum over the training set , i=1 to m(training examples) , of the squared difference between them and this is the prediction of the hypothesis.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7794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Cost Function Of Linear Regression:</a:t>
            </a:r>
            <a:endParaRPr lang="en-IN"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600200" y="1600200"/>
            <a:ext cx="9144000" cy="4419600"/>
          </a:xfrm>
        </p:spPr>
      </p:pic>
    </p:spTree>
    <p:extLst>
      <p:ext uri="{BB962C8B-B14F-4D97-AF65-F5344CB8AC3E}">
        <p14:creationId xmlns:p14="http://schemas.microsoft.com/office/powerpoint/2010/main" val="11040005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Cost Function Of Linear Regression:</a:t>
            </a:r>
            <a:endParaRPr lang="en-IN" dirty="0"/>
          </a:p>
        </p:txBody>
      </p:sp>
      <p:sp>
        <p:nvSpPr>
          <p:cNvPr id="3" name="Content Placeholder 2"/>
          <p:cNvSpPr>
            <a:spLocks noGrp="1"/>
          </p:cNvSpPr>
          <p:nvPr>
            <p:ph sz="quarter" idx="1"/>
          </p:nvPr>
        </p:nvSpPr>
        <p:spPr/>
        <p:txBody>
          <a:bodyPr/>
          <a:lstStyle/>
          <a:p>
            <a:pPr algn="just">
              <a:lnSpc>
                <a:spcPct val="150000"/>
              </a:lnSpc>
              <a:spcBef>
                <a:spcPts val="0"/>
              </a:spcBef>
            </a:pPr>
            <a:r>
              <a:rPr lang="en-US" dirty="0" smtClean="0"/>
              <a:t>The accuracy of the hypothesis function can be measured by using the cost function.</a:t>
            </a:r>
          </a:p>
          <a:p>
            <a:pPr algn="just">
              <a:lnSpc>
                <a:spcPct val="150000"/>
              </a:lnSpc>
              <a:spcBef>
                <a:spcPts val="0"/>
              </a:spcBef>
            </a:pPr>
            <a:r>
              <a:rPr lang="en-US" dirty="0" smtClean="0"/>
              <a:t>It takes an average difference of all the results of hypothesis with inputs from x’s and the actual outputs y’s.</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3976687"/>
            <a:ext cx="6667500" cy="1095375"/>
          </a:xfrm>
          <a:prstGeom prst="rect">
            <a:avLst/>
          </a:prstGeom>
        </p:spPr>
      </p:pic>
    </p:spTree>
    <p:extLst>
      <p:ext uri="{BB962C8B-B14F-4D97-AF65-F5344CB8AC3E}">
        <p14:creationId xmlns:p14="http://schemas.microsoft.com/office/powerpoint/2010/main" val="2216047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Cost Function Of Linear Regression:</a:t>
            </a:r>
            <a:endParaRPr lang="en-IN" dirty="0"/>
          </a:p>
        </p:txBody>
      </p:sp>
      <p:sp>
        <p:nvSpPr>
          <p:cNvPr id="3" name="Content Placeholder 2"/>
          <p:cNvSpPr>
            <a:spLocks noGrp="1"/>
          </p:cNvSpPr>
          <p:nvPr>
            <p:ph sz="quarter" idx="1"/>
          </p:nvPr>
        </p:nvSpPr>
        <p:spPr>
          <a:xfrm>
            <a:off x="1219200" y="1447800"/>
            <a:ext cx="10363200" cy="4819650"/>
          </a:xfrm>
        </p:spPr>
        <p:txBody>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To break it apart , it is 1/2x-,</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X- is the mean of the squares of h(theta)  (x{i})-y{i} .</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is nothing but the difference between the predicted value and the actual value.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This function is called as “Mean Squared Error”.</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This is the cost function.</a:t>
            </a:r>
          </a:p>
          <a:p>
            <a:pPr marL="0" indent="0">
              <a:buNone/>
            </a:pP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7109" y="3886200"/>
            <a:ext cx="4762500" cy="2381250"/>
          </a:xfrm>
          <a:prstGeom prst="rect">
            <a:avLst/>
          </a:prstGeom>
        </p:spPr>
      </p:pic>
    </p:spTree>
    <p:extLst>
      <p:ext uri="{BB962C8B-B14F-4D97-AF65-F5344CB8AC3E}">
        <p14:creationId xmlns:p14="http://schemas.microsoft.com/office/powerpoint/2010/main" val="37520409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Cost Function Of Linear Regression:</a:t>
            </a:r>
            <a:endParaRPr lang="en-IN" dirty="0"/>
          </a:p>
        </p:txBody>
      </p:sp>
      <p:sp>
        <p:nvSpPr>
          <p:cNvPr id="3" name="Content Placeholder 2"/>
          <p:cNvSpPr>
            <a:spLocks noGrp="1"/>
          </p:cNvSpPr>
          <p:nvPr>
            <p:ph sz="quarter" idx="1"/>
          </p:nvPr>
        </p:nvSpPr>
        <p:spPr/>
        <p:txBody>
          <a:bodyPr/>
          <a:lstStyle/>
          <a:p>
            <a:r>
              <a:rPr lang="en-US" dirty="0" smtClean="0"/>
              <a:t>First , assign some random values to theta0,theta1 and then find h(x).</a:t>
            </a:r>
          </a:p>
          <a:p>
            <a:pPr marL="0" indent="0">
              <a:buNone/>
            </a:pP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2133600"/>
            <a:ext cx="6667500" cy="3686175"/>
          </a:xfrm>
          <a:prstGeom prst="rect">
            <a:avLst/>
          </a:prstGeom>
        </p:spPr>
      </p:pic>
    </p:spTree>
    <p:extLst>
      <p:ext uri="{BB962C8B-B14F-4D97-AF65-F5344CB8AC3E}">
        <p14:creationId xmlns:p14="http://schemas.microsoft.com/office/powerpoint/2010/main" val="37007155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Cost Function Of Linear Regression:</a:t>
            </a:r>
            <a:endParaRPr lang="en-IN" dirty="0"/>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In the above plot , the curved graph is drawn flat.</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3D drawing is plotted as 2D.</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have to find the min.   Value of  J(theta0,theta1) that is the small oval(global optimum).</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From the contour plot , some method like OLS method is used to find the min of  J(theta0,theta1) </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corresponding values of  theta0 and theta1 is taken for h(x).</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regression line is plotted to that data and this is the cost function.</a:t>
            </a:r>
          </a:p>
        </p:txBody>
      </p:sp>
    </p:spTree>
    <p:extLst>
      <p:ext uri="{BB962C8B-B14F-4D97-AF65-F5344CB8AC3E}">
        <p14:creationId xmlns:p14="http://schemas.microsoft.com/office/powerpoint/2010/main" val="7748547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Ordinary Least Squares(OLS):</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We need to find the best fit line to the dataset.</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In order to find the best fit line , we need to use the OLS method:</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Y = mx+b.</a:t>
            </a:r>
          </a:p>
          <a:p>
            <a:pPr algn="just">
              <a:lnSpc>
                <a:spcPct val="150000"/>
              </a:lnSpc>
              <a:spcBef>
                <a:spcPts val="0"/>
              </a:spcBef>
            </a:pPr>
            <a:endParaRPr lang="en-US" sz="2000" dirty="0">
              <a:latin typeface="Times New Roman" panose="02020603050405020304" pitchFamily="18" charset="0"/>
              <a:cs typeface="Times New Roman" panose="02020603050405020304" pitchFamily="18" charset="0"/>
            </a:endParaRP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M – slope,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X – independent variable.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B – intercept.</a:t>
            </a:r>
          </a:p>
          <a:p>
            <a:pPr algn="just">
              <a:lnSpc>
                <a:spcPct val="150000"/>
              </a:lnSpc>
              <a:spcBef>
                <a:spcPts val="0"/>
              </a:spcBef>
            </a:pPr>
            <a:endParaRPr lang="en-US" sz="2000" dirty="0">
              <a:latin typeface="Times New Roman" panose="02020603050405020304" pitchFamily="18" charset="0"/>
              <a:cs typeface="Times New Roman" panose="02020603050405020304" pitchFamily="18" charset="0"/>
            </a:endParaRP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OLS method is used to find the best line intercept:</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1425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1059987" y="1508788"/>
            <a:ext cx="10272000" cy="5045043"/>
          </a:xfrm>
        </p:spPr>
        <p:txBody>
          <a:bodyPr/>
          <a:lstStyle/>
          <a:p>
            <a:r>
              <a:rPr lang="en-US" sz="2933" dirty="0">
                <a:solidFill>
                  <a:srgbClr val="FF0000"/>
                </a:solidFill>
              </a:rPr>
              <a:t>Educational Equipment Manufacturer</a:t>
            </a:r>
          </a:p>
          <a:p>
            <a:pPr marL="963771" lvl="1" indent="-413044">
              <a:buFont typeface="Arial" panose="020B0604020202020204" pitchFamily="34" charset="0"/>
              <a:buChar char="•"/>
            </a:pPr>
            <a:r>
              <a:rPr lang="en-US" dirty="0" err="1">
                <a:solidFill>
                  <a:schemeClr val="tx1"/>
                </a:solidFill>
              </a:rPr>
              <a:t>IoT</a:t>
            </a:r>
            <a:r>
              <a:rPr lang="en-US" dirty="0">
                <a:solidFill>
                  <a:schemeClr val="tx1"/>
                </a:solidFill>
              </a:rPr>
              <a:t>, AI, </a:t>
            </a:r>
            <a:r>
              <a:rPr lang="en-US" dirty="0" err="1">
                <a:solidFill>
                  <a:schemeClr val="tx1"/>
                </a:solidFill>
              </a:rPr>
              <a:t>Robotics,Autonomous</a:t>
            </a:r>
            <a:r>
              <a:rPr lang="en-US" dirty="0">
                <a:solidFill>
                  <a:schemeClr val="tx1"/>
                </a:solidFill>
              </a:rPr>
              <a:t> Robot</a:t>
            </a:r>
          </a:p>
          <a:p>
            <a:pPr marL="963771" lvl="1" indent="-413044">
              <a:buFont typeface="Arial" panose="020B0604020202020204" pitchFamily="34" charset="0"/>
              <a:buChar char="•"/>
            </a:pPr>
            <a:r>
              <a:rPr lang="en-US" dirty="0">
                <a:solidFill>
                  <a:schemeClr val="tx1"/>
                </a:solidFill>
              </a:rPr>
              <a:t>Microprocessor/Microcontroller</a:t>
            </a:r>
          </a:p>
          <a:p>
            <a:pPr marL="963771" lvl="1" indent="-413044">
              <a:buFont typeface="Arial" panose="020B0604020202020204" pitchFamily="34" charset="0"/>
              <a:buChar char="•"/>
            </a:pPr>
            <a:r>
              <a:rPr lang="en-US" dirty="0">
                <a:solidFill>
                  <a:schemeClr val="tx1"/>
                </a:solidFill>
              </a:rPr>
              <a:t>DSP,VLSI, Embedded System </a:t>
            </a:r>
          </a:p>
          <a:p>
            <a:pPr marL="963771" lvl="1" indent="-413044">
              <a:buFont typeface="Arial" panose="020B0604020202020204" pitchFamily="34" charset="0"/>
              <a:buChar char="•"/>
            </a:pPr>
            <a:r>
              <a:rPr lang="en-US" dirty="0">
                <a:solidFill>
                  <a:schemeClr val="tx1"/>
                </a:solidFill>
              </a:rPr>
              <a:t>Power Electronics &amp; Drives, Fuel Cell Trainer Kit</a:t>
            </a:r>
          </a:p>
          <a:p>
            <a:pPr marL="963771" lvl="1" indent="-413044">
              <a:buFont typeface="Arial" panose="020B0604020202020204" pitchFamily="34" charset="0"/>
              <a:buChar char="•"/>
            </a:pPr>
            <a:r>
              <a:rPr lang="en-US" dirty="0">
                <a:solidFill>
                  <a:schemeClr val="tx1"/>
                </a:solidFill>
              </a:rPr>
              <a:t>Renewable Energy Lab, Electric Vehicle Lab</a:t>
            </a:r>
          </a:p>
          <a:p>
            <a:r>
              <a:rPr lang="en-US" sz="2933" dirty="0">
                <a:solidFill>
                  <a:srgbClr val="FF0000"/>
                </a:solidFill>
              </a:rPr>
              <a:t>Technical Training</a:t>
            </a:r>
          </a:p>
          <a:p>
            <a:r>
              <a:rPr lang="en-US" sz="2933" dirty="0">
                <a:solidFill>
                  <a:srgbClr val="FF0000"/>
                </a:solidFill>
              </a:rPr>
              <a:t>DIY Project</a:t>
            </a:r>
          </a:p>
        </p:txBody>
      </p:sp>
      <p:sp>
        <p:nvSpPr>
          <p:cNvPr id="5" name="Title 4"/>
          <p:cNvSpPr>
            <a:spLocks noGrp="1"/>
          </p:cNvSpPr>
          <p:nvPr>
            <p:ph type="title"/>
          </p:nvPr>
        </p:nvSpPr>
        <p:spPr>
          <a:xfrm>
            <a:off x="815413" y="740701"/>
            <a:ext cx="10984800" cy="637600"/>
          </a:xfrm>
        </p:spPr>
        <p:txBody>
          <a:bodyPr/>
          <a:lstStyle/>
          <a:p>
            <a:r>
              <a:rPr lang="en-US" sz="6000" dirty="0"/>
              <a:t>Pantech?</a:t>
            </a:r>
          </a:p>
        </p:txBody>
      </p:sp>
    </p:spTree>
    <p:extLst>
      <p:ext uri="{BB962C8B-B14F-4D97-AF65-F5344CB8AC3E}">
        <p14:creationId xmlns:p14="http://schemas.microsoft.com/office/powerpoint/2010/main" val="289122060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Ordinary Least Squares(OLS):</a:t>
            </a:r>
            <a:endParaRPr lang="en-IN"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3429000" y="1447800"/>
            <a:ext cx="5556250" cy="4114800"/>
          </a:xfrm>
        </p:spPr>
      </p:pic>
    </p:spTree>
    <p:extLst>
      <p:ext uri="{BB962C8B-B14F-4D97-AF65-F5344CB8AC3E}">
        <p14:creationId xmlns:p14="http://schemas.microsoft.com/office/powerpoint/2010/main" val="17367070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Ordinary Least Squares(OLS):</a:t>
            </a:r>
            <a:endParaRPr lang="en-IN" dirty="0"/>
          </a:p>
        </p:txBody>
      </p:sp>
      <p:sp>
        <p:nvSpPr>
          <p:cNvPr id="3" name="Content Placeholder 2"/>
          <p:cNvSpPr>
            <a:spLocks noGrp="1"/>
          </p:cNvSpPr>
          <p:nvPr>
            <p:ph sz="quarter" idx="1"/>
          </p:nvPr>
        </p:nvSpPr>
        <p:spPr>
          <a:xfrm>
            <a:off x="1219200" y="1447799"/>
            <a:ext cx="10363200" cy="4924425"/>
          </a:xfrm>
        </p:spPr>
        <p:txBody>
          <a:bodyPr>
            <a:normAutofit/>
          </a:bodyPr>
          <a:lstStyle/>
          <a:p>
            <a:pPr algn="just">
              <a:lnSpc>
                <a:spcPct val="150000"/>
              </a:lnSpc>
              <a:spcBef>
                <a:spcPts val="0"/>
              </a:spcBef>
            </a:pPr>
            <a:r>
              <a:rPr lang="cy-GB" sz="2000" dirty="0">
                <a:latin typeface="Times New Roman" panose="02020603050405020304" pitchFamily="18" charset="0"/>
                <a:cs typeface="Times New Roman" panose="02020603050405020304" pitchFamily="18" charset="0"/>
              </a:rPr>
              <a:t>So our regression value m(theta1)=9449.96232 and b(theta0)=25792.2002.So ŷ = 9449.96232</a:t>
            </a:r>
            <a:r>
              <a:rPr lang="cy-GB" sz="2000" i="1" dirty="0">
                <a:latin typeface="Times New Roman" panose="02020603050405020304" pitchFamily="18" charset="0"/>
                <a:cs typeface="Times New Roman" panose="02020603050405020304" pitchFamily="18" charset="0"/>
              </a:rPr>
              <a:t>X</a:t>
            </a:r>
            <a:r>
              <a:rPr lang="cy-GB" sz="2000" dirty="0">
                <a:latin typeface="Times New Roman" panose="02020603050405020304" pitchFamily="18" charset="0"/>
                <a:cs typeface="Times New Roman" panose="02020603050405020304" pitchFamily="18" charset="0"/>
              </a:rPr>
              <a:t> + 25792.2002 this is our regression line</a:t>
            </a:r>
            <a:r>
              <a:rPr lang="cy-GB" sz="2000" dirty="0" smtClean="0">
                <a:latin typeface="Times New Roman" panose="02020603050405020304" pitchFamily="18" charset="0"/>
                <a:cs typeface="Times New Roman" panose="02020603050405020304" pitchFamily="18" charset="0"/>
              </a:rPr>
              <a:t>.</a:t>
            </a:r>
          </a:p>
          <a:p>
            <a:pPr marL="0" indent="0" algn="just">
              <a:lnSpc>
                <a:spcPct val="150000"/>
              </a:lnSpc>
              <a:spcBef>
                <a:spcPts val="0"/>
              </a:spcBef>
              <a:buNone/>
            </a:pPr>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2438400"/>
            <a:ext cx="6667500" cy="3933825"/>
          </a:xfrm>
          <a:prstGeom prst="rect">
            <a:avLst/>
          </a:prstGeom>
        </p:spPr>
      </p:pic>
    </p:spTree>
    <p:extLst>
      <p:ext uri="{BB962C8B-B14F-4D97-AF65-F5344CB8AC3E}">
        <p14:creationId xmlns:p14="http://schemas.microsoft.com/office/powerpoint/2010/main" val="32981825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Gradient Descent:</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p:txBody>
          <a:bodyPr>
            <a:normAutofit lnSpcReduction="10000"/>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is  an efficient function to find out the min .values of  J(theta0,theta1).</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This method is not only used in linear regression but it is also employed in other machine learning algorithms.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First , the process is started with some random values of theta0, theta1 and the values of theta0 and  theta1 will be changed to reduce J(theta0,theta1).</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This step is done repeatedly until we end to the min . Value.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If we start at a point , the gradient – descent algorithm will take small steps in order to find the local minimum.</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This is an important property of gradient descent .</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If we start at a different point , it may find out a different local minimum.</a:t>
            </a:r>
          </a:p>
          <a:p>
            <a:pPr algn="just">
              <a:lnSpc>
                <a:spcPct val="150000"/>
              </a:lnSpc>
              <a:spcBef>
                <a:spcPts val="0"/>
              </a:spcBef>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03551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Gradient Descent:</a:t>
            </a:r>
            <a:endParaRPr lang="en-IN" dirty="0"/>
          </a:p>
        </p:txBody>
      </p:sp>
      <p:sp>
        <p:nvSpPr>
          <p:cNvPr id="3" name="Content Placeholder 2"/>
          <p:cNvSpPr>
            <a:spLocks noGrp="1"/>
          </p:cNvSpPr>
          <p:nvPr>
            <p:ph sz="quarter" idx="1"/>
          </p:nvPr>
        </p:nvSpPr>
        <p:spPr/>
        <p:txBody>
          <a:bodyPr/>
          <a:lstStyle/>
          <a:p>
            <a:r>
              <a:rPr lang="en-US" dirty="0" smtClean="0"/>
              <a:t>Following is an equation of gradient descent algorithm ,</a:t>
            </a:r>
          </a:p>
          <a:p>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0975" y="2924175"/>
            <a:ext cx="4210050" cy="1009650"/>
          </a:xfrm>
          <a:prstGeom prst="rect">
            <a:avLst/>
          </a:prstGeom>
        </p:spPr>
      </p:pic>
    </p:spTree>
    <p:extLst>
      <p:ext uri="{BB962C8B-B14F-4D97-AF65-F5344CB8AC3E}">
        <p14:creationId xmlns:p14="http://schemas.microsoft.com/office/powerpoint/2010/main" val="380391190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Gradient Descent:</a:t>
            </a:r>
            <a:endParaRPr lang="en-IN" dirty="0"/>
          </a:p>
        </p:txBody>
      </p:sp>
      <p:sp>
        <p:nvSpPr>
          <p:cNvPr id="3" name="Content Placeholder 2"/>
          <p:cNvSpPr>
            <a:spLocks noGrp="1"/>
          </p:cNvSpPr>
          <p:nvPr>
            <p:ph sz="quarter" idx="1"/>
          </p:nvPr>
        </p:nvSpPr>
        <p:spPr>
          <a:xfrm>
            <a:off x="1219200" y="1447800"/>
            <a:ext cx="10363200" cy="4876800"/>
          </a:xfrm>
        </p:spPr>
        <p:txBody>
          <a:bodyPr>
            <a:noAutofit/>
          </a:bodyPr>
          <a:lstStyle/>
          <a:p>
            <a:pPr algn="just">
              <a:lnSpc>
                <a:spcPct val="200000"/>
              </a:lnSpc>
              <a:spcBef>
                <a:spcPts val="0"/>
              </a:spcBef>
            </a:pPr>
            <a:r>
              <a:rPr lang="en-US" sz="2000" dirty="0" smtClean="0">
                <a:latin typeface="Times New Roman" panose="02020603050405020304" pitchFamily="18" charset="0"/>
                <a:cs typeface="Times New Roman" panose="02020603050405020304" pitchFamily="18" charset="0"/>
              </a:rPr>
              <a:t>J = 0,1 -&gt; It denotes the feature index number.</a:t>
            </a:r>
          </a:p>
          <a:p>
            <a:pPr algn="just">
              <a:lnSpc>
                <a:spcPct val="200000"/>
              </a:lnSpc>
              <a:spcBef>
                <a:spcPts val="0"/>
              </a:spcBef>
            </a:pPr>
            <a:r>
              <a:rPr lang="en-US" sz="2000" dirty="0" smtClean="0">
                <a:latin typeface="Times New Roman" panose="02020603050405020304" pitchFamily="18" charset="0"/>
                <a:cs typeface="Times New Roman" panose="02020603050405020304" pitchFamily="18" charset="0"/>
              </a:rPr>
              <a:t>Alpha-&gt; Learning rate.</a:t>
            </a:r>
          </a:p>
          <a:p>
            <a:pPr algn="just">
              <a:lnSpc>
                <a:spcPct val="200000"/>
              </a:lnSpc>
              <a:spcBef>
                <a:spcPts val="0"/>
              </a:spcBef>
            </a:pPr>
            <a:r>
              <a:rPr lang="en-US" sz="2000" dirty="0" smtClean="0">
                <a:latin typeface="Times New Roman" panose="02020603050405020304" pitchFamily="18" charset="0"/>
                <a:cs typeface="Times New Roman" panose="02020603050405020304" pitchFamily="18" charset="0"/>
              </a:rPr>
              <a:t>Next alpha-&gt;Partial derivative of theta j.</a:t>
            </a:r>
          </a:p>
          <a:p>
            <a:pPr algn="just">
              <a:lnSpc>
                <a:spcPct val="200000"/>
              </a:lnSpc>
              <a:spcBef>
                <a:spcPts val="0"/>
              </a:spcBef>
            </a:pPr>
            <a:endParaRPr lang="en-US" sz="2000" dirty="0">
              <a:latin typeface="Times New Roman" panose="02020603050405020304" pitchFamily="18" charset="0"/>
              <a:cs typeface="Times New Roman" panose="02020603050405020304" pitchFamily="18" charset="0"/>
            </a:endParaRPr>
          </a:p>
          <a:p>
            <a:pPr algn="just">
              <a:lnSpc>
                <a:spcPct val="200000"/>
              </a:lnSpc>
              <a:spcBef>
                <a:spcPts val="0"/>
              </a:spcBef>
            </a:pPr>
            <a:r>
              <a:rPr lang="en-US" sz="2000" dirty="0" smtClean="0">
                <a:latin typeface="Times New Roman" panose="02020603050405020304" pitchFamily="18" charset="0"/>
                <a:cs typeface="Times New Roman" panose="02020603050405020304" pitchFamily="18" charset="0"/>
              </a:rPr>
              <a:t>At each iteration j , one should simultaneously update the  parameters theta_1, theta_2 ,…., theta_n.</a:t>
            </a:r>
          </a:p>
          <a:p>
            <a:pPr algn="just">
              <a:lnSpc>
                <a:spcPct val="200000"/>
              </a:lnSpc>
              <a:spcBef>
                <a:spcPts val="0"/>
              </a:spcBef>
            </a:pPr>
            <a:r>
              <a:rPr lang="en-US" sz="2000" dirty="0" smtClean="0">
                <a:latin typeface="Times New Roman" panose="02020603050405020304" pitchFamily="18" charset="0"/>
                <a:cs typeface="Times New Roman" panose="02020603050405020304" pitchFamily="18" charset="0"/>
              </a:rPr>
              <a:t>This parameter should be updated properly in order to get the correct implementation of the gradient descent.</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797059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Gradient Descent:</a:t>
            </a:r>
            <a:endParaRPr lang="en-IN"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209801" y="1905000"/>
            <a:ext cx="8153400" cy="2895600"/>
          </a:xfrm>
        </p:spPr>
      </p:pic>
    </p:spTree>
    <p:extLst>
      <p:ext uri="{BB962C8B-B14F-4D97-AF65-F5344CB8AC3E}">
        <p14:creationId xmlns:p14="http://schemas.microsoft.com/office/powerpoint/2010/main" val="18380058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Gradient Descent:</a:t>
            </a:r>
            <a:endParaRPr lang="en-IN"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3276600" y="1676400"/>
            <a:ext cx="5715000" cy="3886200"/>
          </a:xfrm>
        </p:spPr>
      </p:pic>
    </p:spTree>
    <p:extLst>
      <p:ext uri="{BB962C8B-B14F-4D97-AF65-F5344CB8AC3E}">
        <p14:creationId xmlns:p14="http://schemas.microsoft.com/office/powerpoint/2010/main" val="123801310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Gradient Descent:</a:t>
            </a:r>
            <a:endParaRPr lang="en-IN" dirty="0"/>
          </a:p>
        </p:txBody>
      </p:sp>
      <p:sp>
        <p:nvSpPr>
          <p:cNvPr id="3" name="Content Placeholder 2"/>
          <p:cNvSpPr>
            <a:spLocks noGrp="1"/>
          </p:cNvSpPr>
          <p:nvPr>
            <p:ph sz="quarter" idx="1"/>
          </p:nvPr>
        </p:nvSpPr>
        <p:spPr/>
        <p:txBody>
          <a:bodyPr>
            <a:normAutofit/>
          </a:bodyPr>
          <a:lstStyle/>
          <a:p>
            <a:pPr algn="just">
              <a:lnSpc>
                <a:spcPct val="150000"/>
              </a:lnSpc>
              <a:spcBef>
                <a:spcPts val="0"/>
              </a:spcBef>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Consider the partial derivative term and theta1.</a:t>
            </a:r>
          </a:p>
          <a:p>
            <a:pPr algn="just">
              <a:lnSpc>
                <a:spcPct val="150000"/>
              </a:lnSpc>
              <a:spcBef>
                <a:spcPts val="0"/>
              </a:spcBef>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J(theta1) is nothing but the slope of that point theta1.</a:t>
            </a:r>
          </a:p>
          <a:p>
            <a:pPr algn="just">
              <a:lnSpc>
                <a:spcPct val="150000"/>
              </a:lnSpc>
              <a:spcBef>
                <a:spcPts val="0"/>
              </a:spcBef>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This derivative term is used to find the slope of thetaj(j =0,1).</a:t>
            </a:r>
          </a:p>
          <a:p>
            <a:pPr algn="just">
              <a:lnSpc>
                <a:spcPct val="150000"/>
              </a:lnSpc>
              <a:spcBef>
                <a:spcPts val="0"/>
              </a:spcBef>
              <a:buFont typeface="Arial" panose="020B0604020202020204" pitchFamily="34" charset="0"/>
              <a:buChar char="•"/>
            </a:pPr>
            <a:endParaRPr lang="en-US" sz="2000" dirty="0" smtClean="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299326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Gradient Descent:</a:t>
            </a:r>
            <a:endParaRPr lang="en-IN"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743200" y="1905000"/>
            <a:ext cx="7086600" cy="3810000"/>
          </a:xfrm>
        </p:spPr>
      </p:pic>
    </p:spTree>
    <p:extLst>
      <p:ext uri="{BB962C8B-B14F-4D97-AF65-F5344CB8AC3E}">
        <p14:creationId xmlns:p14="http://schemas.microsoft.com/office/powerpoint/2010/main" val="312602937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Gradient Descent:</a:t>
            </a:r>
            <a:endParaRPr lang="en-IN" dirty="0"/>
          </a:p>
        </p:txBody>
      </p:sp>
      <p:sp>
        <p:nvSpPr>
          <p:cNvPr id="3" name="Content Placeholder 2"/>
          <p:cNvSpPr>
            <a:spLocks noGrp="1"/>
          </p:cNvSpPr>
          <p:nvPr>
            <p:ph sz="quarter" idx="1"/>
          </p:nvPr>
        </p:nvSpPr>
        <p:spPr/>
        <p:txBody>
          <a:bodyPr/>
          <a:lstStyle/>
          <a:p>
            <a:r>
              <a:rPr lang="en-US" dirty="0" smtClean="0"/>
              <a:t>If the learning rate is too small, then gradient descent will take small steps and it will take more time to find a min value.</a:t>
            </a:r>
          </a:p>
          <a:p>
            <a:r>
              <a:rPr lang="en-US" smtClean="0"/>
              <a:t>If the learning rate is too large , it will take a huge step and if the value is near to  minimum but the learning rate is too high , it will fail to converge or even diverge.</a:t>
            </a:r>
          </a:p>
          <a:p>
            <a:endParaRPr lang="en-IN"/>
          </a:p>
        </p:txBody>
      </p:sp>
    </p:spTree>
    <p:extLst>
      <p:ext uri="{BB962C8B-B14F-4D97-AF65-F5344CB8AC3E}">
        <p14:creationId xmlns:p14="http://schemas.microsoft.com/office/powerpoint/2010/main" val="24314982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2"/>
          </p:nvPr>
        </p:nvSpPr>
        <p:spPr>
          <a:xfrm>
            <a:off x="1688345" y="1001434"/>
            <a:ext cx="6391264" cy="760631"/>
          </a:xfrm>
        </p:spPr>
        <p:txBody>
          <a:bodyPr/>
          <a:lstStyle/>
          <a:p>
            <a:r>
              <a:rPr lang="en-US" sz="4267" dirty="0"/>
              <a:t>What is Master Class ?</a:t>
            </a:r>
          </a:p>
        </p:txBody>
      </p:sp>
      <p:grpSp>
        <p:nvGrpSpPr>
          <p:cNvPr id="22" name="Google Shape;2872;p54"/>
          <p:cNvGrpSpPr/>
          <p:nvPr/>
        </p:nvGrpSpPr>
        <p:grpSpPr>
          <a:xfrm>
            <a:off x="8583929" y="1831561"/>
            <a:ext cx="1907113" cy="3447912"/>
            <a:chOff x="6529419" y="1724307"/>
            <a:chExt cx="1480463" cy="2931917"/>
          </a:xfrm>
        </p:grpSpPr>
        <p:grpSp>
          <p:nvGrpSpPr>
            <p:cNvPr id="23" name="Google Shape;2873;p54"/>
            <p:cNvGrpSpPr/>
            <p:nvPr/>
          </p:nvGrpSpPr>
          <p:grpSpPr>
            <a:xfrm>
              <a:off x="6556827" y="1724307"/>
              <a:ext cx="956596" cy="944294"/>
              <a:chOff x="3800349" y="1238762"/>
              <a:chExt cx="1098904" cy="1084772"/>
            </a:xfrm>
          </p:grpSpPr>
          <p:grpSp>
            <p:nvGrpSpPr>
              <p:cNvPr id="59" name="Google Shape;2874;p54"/>
              <p:cNvGrpSpPr/>
              <p:nvPr/>
            </p:nvGrpSpPr>
            <p:grpSpPr>
              <a:xfrm>
                <a:off x="3800349" y="1238762"/>
                <a:ext cx="1098904" cy="1084772"/>
                <a:chOff x="3800349" y="1238762"/>
                <a:chExt cx="1098904" cy="1084772"/>
              </a:xfrm>
            </p:grpSpPr>
            <p:sp>
              <p:nvSpPr>
                <p:cNvPr id="61" name="Google Shape;2875;p54"/>
                <p:cNvSpPr/>
                <p:nvPr/>
              </p:nvSpPr>
              <p:spPr>
                <a:xfrm>
                  <a:off x="3800349" y="1238762"/>
                  <a:ext cx="1098904" cy="1084772"/>
                </a:xfrm>
                <a:custGeom>
                  <a:avLst/>
                  <a:gdLst/>
                  <a:ahLst/>
                  <a:cxnLst/>
                  <a:rect l="l" t="t" r="r" b="b"/>
                  <a:pathLst>
                    <a:path w="45721" h="45133" extrusionOk="0">
                      <a:moveTo>
                        <a:pt x="22825" y="1"/>
                      </a:moveTo>
                      <a:cubicBezTo>
                        <a:pt x="22054" y="1"/>
                        <a:pt x="21283" y="295"/>
                        <a:pt x="20693" y="885"/>
                      </a:cubicBezTo>
                      <a:lnTo>
                        <a:pt x="1179" y="20482"/>
                      </a:lnTo>
                      <a:cubicBezTo>
                        <a:pt x="0" y="21661"/>
                        <a:pt x="0" y="23566"/>
                        <a:pt x="1179" y="24733"/>
                      </a:cubicBezTo>
                      <a:lnTo>
                        <a:pt x="20777" y="44259"/>
                      </a:lnTo>
                      <a:cubicBezTo>
                        <a:pt x="21364" y="44841"/>
                        <a:pt x="22133" y="45133"/>
                        <a:pt x="22900" y="45133"/>
                      </a:cubicBezTo>
                      <a:cubicBezTo>
                        <a:pt x="23672" y="45133"/>
                        <a:pt x="24442" y="44838"/>
                        <a:pt x="25027" y="44247"/>
                      </a:cubicBezTo>
                      <a:lnTo>
                        <a:pt x="32873" y="36377"/>
                      </a:lnTo>
                      <a:cubicBezTo>
                        <a:pt x="33053" y="36197"/>
                        <a:pt x="33283" y="36110"/>
                        <a:pt x="33511" y="36110"/>
                      </a:cubicBezTo>
                      <a:cubicBezTo>
                        <a:pt x="33810" y="36110"/>
                        <a:pt x="34108" y="36260"/>
                        <a:pt x="34290" y="36544"/>
                      </a:cubicBezTo>
                      <a:cubicBezTo>
                        <a:pt x="34743" y="37246"/>
                        <a:pt x="35112" y="38020"/>
                        <a:pt x="35409" y="38806"/>
                      </a:cubicBezTo>
                      <a:cubicBezTo>
                        <a:pt x="35588" y="39294"/>
                        <a:pt x="35909" y="39735"/>
                        <a:pt x="36362" y="40080"/>
                      </a:cubicBezTo>
                      <a:cubicBezTo>
                        <a:pt x="36890" y="40489"/>
                        <a:pt x="37508" y="40695"/>
                        <a:pt x="38128" y="40695"/>
                      </a:cubicBezTo>
                      <a:cubicBezTo>
                        <a:pt x="38682" y="40695"/>
                        <a:pt x="39237" y="40530"/>
                        <a:pt x="39731" y="40199"/>
                      </a:cubicBezTo>
                      <a:cubicBezTo>
                        <a:pt x="41303" y="39127"/>
                        <a:pt x="41446" y="36984"/>
                        <a:pt x="40172" y="35710"/>
                      </a:cubicBezTo>
                      <a:cubicBezTo>
                        <a:pt x="39862" y="35401"/>
                        <a:pt x="39505" y="35186"/>
                        <a:pt x="39112" y="35044"/>
                      </a:cubicBezTo>
                      <a:cubicBezTo>
                        <a:pt x="38326" y="34758"/>
                        <a:pt x="37564" y="34401"/>
                        <a:pt x="36862" y="33948"/>
                      </a:cubicBezTo>
                      <a:cubicBezTo>
                        <a:pt x="36374" y="33639"/>
                        <a:pt x="36279" y="32960"/>
                        <a:pt x="36695" y="32543"/>
                      </a:cubicBezTo>
                      <a:lnTo>
                        <a:pt x="44553" y="24661"/>
                      </a:lnTo>
                      <a:cubicBezTo>
                        <a:pt x="45720" y="23483"/>
                        <a:pt x="45720" y="21578"/>
                        <a:pt x="44542" y="20399"/>
                      </a:cubicBezTo>
                      <a:lnTo>
                        <a:pt x="24956" y="885"/>
                      </a:lnTo>
                      <a:cubicBezTo>
                        <a:pt x="24366" y="295"/>
                        <a:pt x="23595" y="1"/>
                        <a:pt x="22825" y="1"/>
                      </a:cubicBezTo>
                      <a:close/>
                    </a:path>
                  </a:pathLst>
                </a:custGeom>
                <a:solidFill>
                  <a:srgbClr val="5EB2FC"/>
                </a:solidFill>
                <a:ln>
                  <a:noFill/>
                </a:ln>
              </p:spPr>
              <p:txBody>
                <a:bodyPr spcFirstLastPara="1" wrap="square" lIns="121900" tIns="121900" rIns="121900" bIns="121900" anchor="ctr" anchorCtr="0">
                  <a:noAutofit/>
                </a:bodyPr>
                <a:lstStyle/>
                <a:p>
                  <a:endParaRPr sz="2400" dirty="0"/>
                </a:p>
              </p:txBody>
            </p:sp>
            <p:sp>
              <p:nvSpPr>
                <p:cNvPr id="62" name="Google Shape;2876;p54"/>
                <p:cNvSpPr/>
                <p:nvPr/>
              </p:nvSpPr>
              <p:spPr>
                <a:xfrm>
                  <a:off x="3884758" y="1311226"/>
                  <a:ext cx="287338" cy="287050"/>
                </a:xfrm>
                <a:custGeom>
                  <a:avLst/>
                  <a:gdLst/>
                  <a:ahLst/>
                  <a:cxnLst/>
                  <a:rect l="l" t="t" r="r" b="b"/>
                  <a:pathLst>
                    <a:path w="11955" h="11943" extrusionOk="0">
                      <a:moveTo>
                        <a:pt x="5978" y="1"/>
                      </a:moveTo>
                      <a:cubicBezTo>
                        <a:pt x="2679" y="1"/>
                        <a:pt x="1" y="2668"/>
                        <a:pt x="1" y="5966"/>
                      </a:cubicBezTo>
                      <a:cubicBezTo>
                        <a:pt x="1" y="9276"/>
                        <a:pt x="2679" y="11943"/>
                        <a:pt x="5978" y="11943"/>
                      </a:cubicBezTo>
                      <a:cubicBezTo>
                        <a:pt x="9276" y="11943"/>
                        <a:pt x="11954" y="9276"/>
                        <a:pt x="11954" y="5966"/>
                      </a:cubicBezTo>
                      <a:cubicBezTo>
                        <a:pt x="11954" y="2668"/>
                        <a:pt x="9276" y="1"/>
                        <a:pt x="5978" y="1"/>
                      </a:cubicBezTo>
                      <a:close/>
                    </a:path>
                  </a:pathLst>
                </a:custGeom>
                <a:solidFill>
                  <a:srgbClr val="5EB2FC"/>
                </a:solidFill>
                <a:ln>
                  <a:noFill/>
                </a:ln>
              </p:spPr>
              <p:txBody>
                <a:bodyPr spcFirstLastPara="1" wrap="square" lIns="121900" tIns="121900" rIns="121900" bIns="121900" anchor="ctr" anchorCtr="0">
                  <a:noAutofit/>
                </a:bodyPr>
                <a:lstStyle/>
                <a:p>
                  <a:endParaRPr sz="2400" dirty="0"/>
                </a:p>
              </p:txBody>
            </p:sp>
          </p:grpSp>
          <p:sp>
            <p:nvSpPr>
              <p:cNvPr id="60" name="Google Shape;2877;p54"/>
              <p:cNvSpPr/>
              <p:nvPr/>
            </p:nvSpPr>
            <p:spPr>
              <a:xfrm>
                <a:off x="4162525" y="1593650"/>
                <a:ext cx="374561" cy="374975"/>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grpSp>
        <p:grpSp>
          <p:nvGrpSpPr>
            <p:cNvPr id="24" name="Google Shape;2878;p54"/>
            <p:cNvGrpSpPr/>
            <p:nvPr/>
          </p:nvGrpSpPr>
          <p:grpSpPr>
            <a:xfrm>
              <a:off x="7053286" y="2227254"/>
              <a:ext cx="956596" cy="944252"/>
              <a:chOff x="4370663" y="1816530"/>
              <a:chExt cx="1098904" cy="1084724"/>
            </a:xfrm>
          </p:grpSpPr>
          <p:grpSp>
            <p:nvGrpSpPr>
              <p:cNvPr id="51" name="Google Shape;2879;p54"/>
              <p:cNvGrpSpPr/>
              <p:nvPr/>
            </p:nvGrpSpPr>
            <p:grpSpPr>
              <a:xfrm>
                <a:off x="4370663" y="1816530"/>
                <a:ext cx="1098904" cy="1084724"/>
                <a:chOff x="4370663" y="1816530"/>
                <a:chExt cx="1098904" cy="1084724"/>
              </a:xfrm>
            </p:grpSpPr>
            <p:sp>
              <p:nvSpPr>
                <p:cNvPr id="57" name="Google Shape;2880;p54"/>
                <p:cNvSpPr/>
                <p:nvPr/>
              </p:nvSpPr>
              <p:spPr>
                <a:xfrm>
                  <a:off x="4370663" y="1816530"/>
                  <a:ext cx="1098904" cy="1084724"/>
                </a:xfrm>
                <a:custGeom>
                  <a:avLst/>
                  <a:gdLst/>
                  <a:ahLst/>
                  <a:cxnLst/>
                  <a:rect l="l" t="t" r="r" b="b"/>
                  <a:pathLst>
                    <a:path w="45721" h="45131" extrusionOk="0">
                      <a:moveTo>
                        <a:pt x="22862" y="0"/>
                      </a:moveTo>
                      <a:cubicBezTo>
                        <a:pt x="22092" y="0"/>
                        <a:pt x="21324" y="295"/>
                        <a:pt x="20741" y="884"/>
                      </a:cubicBezTo>
                      <a:lnTo>
                        <a:pt x="12871" y="8742"/>
                      </a:lnTo>
                      <a:cubicBezTo>
                        <a:pt x="12698" y="8921"/>
                        <a:pt x="12472" y="9005"/>
                        <a:pt x="12246" y="9005"/>
                      </a:cubicBezTo>
                      <a:cubicBezTo>
                        <a:pt x="11945" y="9005"/>
                        <a:pt x="11643" y="8855"/>
                        <a:pt x="11466" y="8576"/>
                      </a:cubicBezTo>
                      <a:cubicBezTo>
                        <a:pt x="11014" y="7861"/>
                        <a:pt x="10645" y="7099"/>
                        <a:pt x="10347" y="6302"/>
                      </a:cubicBezTo>
                      <a:cubicBezTo>
                        <a:pt x="10168" y="5813"/>
                        <a:pt x="9847" y="5373"/>
                        <a:pt x="9394" y="5028"/>
                      </a:cubicBezTo>
                      <a:cubicBezTo>
                        <a:pt x="8866" y="4619"/>
                        <a:pt x="8248" y="4413"/>
                        <a:pt x="7630" y="4413"/>
                      </a:cubicBezTo>
                      <a:cubicBezTo>
                        <a:pt x="7078" y="4413"/>
                        <a:pt x="6526" y="4577"/>
                        <a:pt x="6037" y="4909"/>
                      </a:cubicBezTo>
                      <a:cubicBezTo>
                        <a:pt x="4465" y="5968"/>
                        <a:pt x="4310" y="8123"/>
                        <a:pt x="5584" y="9385"/>
                      </a:cubicBezTo>
                      <a:cubicBezTo>
                        <a:pt x="5894" y="9695"/>
                        <a:pt x="6251" y="9921"/>
                        <a:pt x="6632" y="10064"/>
                      </a:cubicBezTo>
                      <a:cubicBezTo>
                        <a:pt x="7418" y="10350"/>
                        <a:pt x="8180" y="10707"/>
                        <a:pt x="8882" y="11159"/>
                      </a:cubicBezTo>
                      <a:cubicBezTo>
                        <a:pt x="9383"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69E781"/>
                </a:solidFill>
                <a:ln>
                  <a:noFill/>
                </a:ln>
              </p:spPr>
              <p:txBody>
                <a:bodyPr spcFirstLastPara="1" wrap="square" lIns="121900" tIns="121900" rIns="121900" bIns="121900" anchor="ctr" anchorCtr="0">
                  <a:noAutofit/>
                </a:bodyPr>
                <a:lstStyle/>
                <a:p>
                  <a:endParaRPr sz="2400" dirty="0"/>
                </a:p>
              </p:txBody>
            </p:sp>
            <p:sp>
              <p:nvSpPr>
                <p:cNvPr id="58" name="Google Shape;2881;p54"/>
                <p:cNvSpPr/>
                <p:nvPr/>
              </p:nvSpPr>
              <p:spPr>
                <a:xfrm>
                  <a:off x="5055718" y="1904160"/>
                  <a:ext cx="287338" cy="287338"/>
                </a:xfrm>
                <a:custGeom>
                  <a:avLst/>
                  <a:gdLst/>
                  <a:ahLst/>
                  <a:cxnLst/>
                  <a:rect l="l" t="t" r="r" b="b"/>
                  <a:pathLst>
                    <a:path w="11955" h="11955" extrusionOk="0">
                      <a:moveTo>
                        <a:pt x="5978" y="0"/>
                      </a:moveTo>
                      <a:cubicBezTo>
                        <a:pt x="2680" y="0"/>
                        <a:pt x="1" y="2679"/>
                        <a:pt x="1" y="5977"/>
                      </a:cubicBezTo>
                      <a:cubicBezTo>
                        <a:pt x="1" y="9275"/>
                        <a:pt x="2680" y="11954"/>
                        <a:pt x="5978" y="11954"/>
                      </a:cubicBezTo>
                      <a:cubicBezTo>
                        <a:pt x="9276" y="11954"/>
                        <a:pt x="11955" y="9275"/>
                        <a:pt x="11955" y="5977"/>
                      </a:cubicBezTo>
                      <a:cubicBezTo>
                        <a:pt x="11955" y="2679"/>
                        <a:pt x="9276" y="0"/>
                        <a:pt x="5978" y="0"/>
                      </a:cubicBezTo>
                      <a:close/>
                    </a:path>
                  </a:pathLst>
                </a:custGeom>
                <a:solidFill>
                  <a:srgbClr val="69E781"/>
                </a:solidFill>
                <a:ln>
                  <a:noFill/>
                </a:ln>
              </p:spPr>
              <p:txBody>
                <a:bodyPr spcFirstLastPara="1" wrap="square" lIns="121900" tIns="121900" rIns="121900" bIns="121900" anchor="ctr" anchorCtr="0">
                  <a:noAutofit/>
                </a:bodyPr>
                <a:lstStyle/>
                <a:p>
                  <a:endParaRPr sz="2400" dirty="0"/>
                </a:p>
              </p:txBody>
            </p:sp>
          </p:grpSp>
          <p:grpSp>
            <p:nvGrpSpPr>
              <p:cNvPr id="52" name="Google Shape;2882;p54"/>
              <p:cNvGrpSpPr/>
              <p:nvPr/>
            </p:nvGrpSpPr>
            <p:grpSpPr>
              <a:xfrm>
                <a:off x="4732628" y="2171596"/>
                <a:ext cx="374986" cy="374572"/>
                <a:chOff x="3303268" y="3817349"/>
                <a:chExt cx="346056" cy="345674"/>
              </a:xfrm>
            </p:grpSpPr>
            <p:sp>
              <p:nvSpPr>
                <p:cNvPr id="53" name="Google Shape;2883;p54"/>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54" name="Google Shape;2884;p54"/>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55" name="Google Shape;2885;p54"/>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56" name="Google Shape;2886;p54"/>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grpSp>
        </p:grpSp>
        <p:grpSp>
          <p:nvGrpSpPr>
            <p:cNvPr id="25" name="Google Shape;2887;p54"/>
            <p:cNvGrpSpPr/>
            <p:nvPr/>
          </p:nvGrpSpPr>
          <p:grpSpPr>
            <a:xfrm>
              <a:off x="6547098" y="2715744"/>
              <a:ext cx="956596" cy="944315"/>
              <a:chOff x="3789173" y="2377690"/>
              <a:chExt cx="1098904" cy="1084796"/>
            </a:xfrm>
          </p:grpSpPr>
          <p:grpSp>
            <p:nvGrpSpPr>
              <p:cNvPr id="43" name="Google Shape;2888;p54"/>
              <p:cNvGrpSpPr/>
              <p:nvPr/>
            </p:nvGrpSpPr>
            <p:grpSpPr>
              <a:xfrm>
                <a:off x="3789173" y="2377690"/>
                <a:ext cx="1098904" cy="1084796"/>
                <a:chOff x="3789173" y="2377690"/>
                <a:chExt cx="1098904" cy="1084796"/>
              </a:xfrm>
            </p:grpSpPr>
            <p:sp>
              <p:nvSpPr>
                <p:cNvPr id="49" name="Google Shape;2889;p54"/>
                <p:cNvSpPr/>
                <p:nvPr/>
              </p:nvSpPr>
              <p:spPr>
                <a:xfrm>
                  <a:off x="3789173" y="2377690"/>
                  <a:ext cx="1098904" cy="1084796"/>
                </a:xfrm>
                <a:custGeom>
                  <a:avLst/>
                  <a:gdLst/>
                  <a:ahLst/>
                  <a:cxnLst/>
                  <a:rect l="l" t="t" r="r" b="b"/>
                  <a:pathLst>
                    <a:path w="45721" h="45134" extrusionOk="0">
                      <a:moveTo>
                        <a:pt x="22861" y="0"/>
                      </a:moveTo>
                      <a:cubicBezTo>
                        <a:pt x="22090" y="0"/>
                        <a:pt x="21319" y="295"/>
                        <a:pt x="20730" y="884"/>
                      </a:cubicBezTo>
                      <a:lnTo>
                        <a:pt x="1180" y="20446"/>
                      </a:lnTo>
                      <a:cubicBezTo>
                        <a:pt x="1" y="21613"/>
                        <a:pt x="1" y="23518"/>
                        <a:pt x="1180" y="24697"/>
                      </a:cubicBezTo>
                      <a:lnTo>
                        <a:pt x="20730" y="44259"/>
                      </a:lnTo>
                      <a:cubicBezTo>
                        <a:pt x="21319" y="44842"/>
                        <a:pt x="22090" y="45134"/>
                        <a:pt x="22861" y="45134"/>
                      </a:cubicBezTo>
                      <a:cubicBezTo>
                        <a:pt x="23632" y="45134"/>
                        <a:pt x="24403" y="44842"/>
                        <a:pt x="24992" y="44259"/>
                      </a:cubicBezTo>
                      <a:lnTo>
                        <a:pt x="44542" y="24697"/>
                      </a:lnTo>
                      <a:cubicBezTo>
                        <a:pt x="45721" y="23518"/>
                        <a:pt x="45721" y="21613"/>
                        <a:pt x="44542" y="20446"/>
                      </a:cubicBezTo>
                      <a:lnTo>
                        <a:pt x="36684" y="12576"/>
                      </a:lnTo>
                      <a:cubicBezTo>
                        <a:pt x="36267" y="12171"/>
                        <a:pt x="36363" y="11481"/>
                        <a:pt x="36851" y="11171"/>
                      </a:cubicBezTo>
                      <a:cubicBezTo>
                        <a:pt x="37565" y="10719"/>
                        <a:pt x="38327" y="10350"/>
                        <a:pt x="39125" y="10052"/>
                      </a:cubicBezTo>
                      <a:cubicBezTo>
                        <a:pt x="39613" y="9874"/>
                        <a:pt x="40054" y="9552"/>
                        <a:pt x="40399" y="9100"/>
                      </a:cubicBezTo>
                      <a:cubicBezTo>
                        <a:pt x="41173" y="8099"/>
                        <a:pt x="41220" y="6778"/>
                        <a:pt x="40518" y="5730"/>
                      </a:cubicBezTo>
                      <a:cubicBezTo>
                        <a:pt x="39932" y="4868"/>
                        <a:pt x="39013" y="4436"/>
                        <a:pt x="38094" y="4436"/>
                      </a:cubicBezTo>
                      <a:cubicBezTo>
                        <a:pt x="37349" y="4436"/>
                        <a:pt x="36606" y="4720"/>
                        <a:pt x="36041" y="5290"/>
                      </a:cubicBezTo>
                      <a:cubicBezTo>
                        <a:pt x="35732" y="5587"/>
                        <a:pt x="35505" y="5956"/>
                        <a:pt x="35362" y="6337"/>
                      </a:cubicBezTo>
                      <a:cubicBezTo>
                        <a:pt x="35077" y="7123"/>
                        <a:pt x="34720" y="7885"/>
                        <a:pt x="34267" y="8588"/>
                      </a:cubicBezTo>
                      <a:cubicBezTo>
                        <a:pt x="34091" y="8872"/>
                        <a:pt x="33797" y="9021"/>
                        <a:pt x="33498" y="9021"/>
                      </a:cubicBezTo>
                      <a:cubicBezTo>
                        <a:pt x="33271" y="9021"/>
                        <a:pt x="33042" y="8934"/>
                        <a:pt x="32862" y="8754"/>
                      </a:cubicBezTo>
                      <a:lnTo>
                        <a:pt x="24992" y="884"/>
                      </a:lnTo>
                      <a:cubicBezTo>
                        <a:pt x="24403" y="295"/>
                        <a:pt x="23632" y="0"/>
                        <a:pt x="22861" y="0"/>
                      </a:cubicBezTo>
                      <a:close/>
                    </a:path>
                  </a:pathLst>
                </a:custGeom>
                <a:solidFill>
                  <a:srgbClr val="4949E7"/>
                </a:solidFill>
                <a:ln>
                  <a:noFill/>
                </a:ln>
              </p:spPr>
              <p:txBody>
                <a:bodyPr spcFirstLastPara="1" wrap="square" lIns="121900" tIns="121900" rIns="121900" bIns="121900" anchor="ctr" anchorCtr="0">
                  <a:noAutofit/>
                </a:bodyPr>
                <a:lstStyle/>
                <a:p>
                  <a:endParaRPr sz="2400" dirty="0"/>
                </a:p>
              </p:txBody>
            </p:sp>
            <p:sp>
              <p:nvSpPr>
                <p:cNvPr id="50" name="Google Shape;2890;p54"/>
                <p:cNvSpPr/>
                <p:nvPr/>
              </p:nvSpPr>
              <p:spPr>
                <a:xfrm>
                  <a:off x="3885623" y="2465897"/>
                  <a:ext cx="287050" cy="287338"/>
                </a:xfrm>
                <a:custGeom>
                  <a:avLst/>
                  <a:gdLst/>
                  <a:ahLst/>
                  <a:cxnLst/>
                  <a:rect l="l" t="t" r="r" b="b"/>
                  <a:pathLst>
                    <a:path w="11943" h="11955" extrusionOk="0">
                      <a:moveTo>
                        <a:pt x="5977" y="0"/>
                      </a:moveTo>
                      <a:cubicBezTo>
                        <a:pt x="2679" y="0"/>
                        <a:pt x="0" y="2679"/>
                        <a:pt x="0" y="5977"/>
                      </a:cubicBezTo>
                      <a:cubicBezTo>
                        <a:pt x="0" y="9275"/>
                        <a:pt x="2679" y="11954"/>
                        <a:pt x="5977" y="11954"/>
                      </a:cubicBezTo>
                      <a:cubicBezTo>
                        <a:pt x="9275" y="11954"/>
                        <a:pt x="11942" y="9275"/>
                        <a:pt x="11942" y="5977"/>
                      </a:cubicBezTo>
                      <a:cubicBezTo>
                        <a:pt x="11942" y="2679"/>
                        <a:pt x="9275" y="0"/>
                        <a:pt x="5977" y="0"/>
                      </a:cubicBezTo>
                      <a:close/>
                    </a:path>
                  </a:pathLst>
                </a:custGeom>
                <a:solidFill>
                  <a:srgbClr val="4949E7"/>
                </a:solidFill>
                <a:ln>
                  <a:noFill/>
                </a:ln>
              </p:spPr>
              <p:txBody>
                <a:bodyPr spcFirstLastPara="1" wrap="square" lIns="121900" tIns="121900" rIns="121900" bIns="121900" anchor="ctr" anchorCtr="0">
                  <a:noAutofit/>
                </a:bodyPr>
                <a:lstStyle/>
                <a:p>
                  <a:endParaRPr sz="2400" dirty="0"/>
                </a:p>
              </p:txBody>
            </p:sp>
          </p:grpSp>
          <p:grpSp>
            <p:nvGrpSpPr>
              <p:cNvPr id="44" name="Google Shape;2891;p54"/>
              <p:cNvGrpSpPr/>
              <p:nvPr/>
            </p:nvGrpSpPr>
            <p:grpSpPr>
              <a:xfrm>
                <a:off x="4151137" y="2732796"/>
                <a:ext cx="374986" cy="374572"/>
                <a:chOff x="3752358" y="3817349"/>
                <a:chExt cx="346056" cy="345674"/>
              </a:xfrm>
            </p:grpSpPr>
            <p:sp>
              <p:nvSpPr>
                <p:cNvPr id="45" name="Google Shape;2892;p54"/>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46" name="Google Shape;2893;p54"/>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47" name="Google Shape;2894;p54"/>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48" name="Google Shape;2895;p54"/>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grpSp>
        </p:grpSp>
        <p:grpSp>
          <p:nvGrpSpPr>
            <p:cNvPr id="26" name="Google Shape;2896;p54"/>
            <p:cNvGrpSpPr/>
            <p:nvPr/>
          </p:nvGrpSpPr>
          <p:grpSpPr>
            <a:xfrm>
              <a:off x="7034853" y="3222917"/>
              <a:ext cx="956596" cy="944252"/>
              <a:chOff x="4349489" y="2960313"/>
              <a:chExt cx="1098904" cy="1084724"/>
            </a:xfrm>
          </p:grpSpPr>
          <p:grpSp>
            <p:nvGrpSpPr>
              <p:cNvPr id="37" name="Google Shape;2897;p54"/>
              <p:cNvGrpSpPr/>
              <p:nvPr/>
            </p:nvGrpSpPr>
            <p:grpSpPr>
              <a:xfrm>
                <a:off x="4349489" y="2960313"/>
                <a:ext cx="1098904" cy="1084724"/>
                <a:chOff x="4349489" y="2960313"/>
                <a:chExt cx="1098904" cy="1084724"/>
              </a:xfrm>
            </p:grpSpPr>
            <p:sp>
              <p:nvSpPr>
                <p:cNvPr id="41" name="Google Shape;2898;p54"/>
                <p:cNvSpPr/>
                <p:nvPr/>
              </p:nvSpPr>
              <p:spPr>
                <a:xfrm>
                  <a:off x="4349489" y="2960313"/>
                  <a:ext cx="1098904" cy="1084724"/>
                </a:xfrm>
                <a:custGeom>
                  <a:avLst/>
                  <a:gdLst/>
                  <a:ahLst/>
                  <a:cxnLst/>
                  <a:rect l="l" t="t" r="r" b="b"/>
                  <a:pathLst>
                    <a:path w="45721" h="45131" extrusionOk="0">
                      <a:moveTo>
                        <a:pt x="22862" y="0"/>
                      </a:moveTo>
                      <a:cubicBezTo>
                        <a:pt x="22092" y="0"/>
                        <a:pt x="21324" y="295"/>
                        <a:pt x="20741" y="884"/>
                      </a:cubicBezTo>
                      <a:lnTo>
                        <a:pt x="12871" y="8743"/>
                      </a:lnTo>
                      <a:cubicBezTo>
                        <a:pt x="12697" y="8917"/>
                        <a:pt x="12470" y="9001"/>
                        <a:pt x="12243" y="9001"/>
                      </a:cubicBezTo>
                      <a:cubicBezTo>
                        <a:pt x="11942" y="9001"/>
                        <a:pt x="11642" y="8854"/>
                        <a:pt x="11466" y="8576"/>
                      </a:cubicBezTo>
                      <a:cubicBezTo>
                        <a:pt x="11014" y="7861"/>
                        <a:pt x="10645" y="7099"/>
                        <a:pt x="10347" y="6302"/>
                      </a:cubicBezTo>
                      <a:cubicBezTo>
                        <a:pt x="10168" y="5814"/>
                        <a:pt x="9847" y="5373"/>
                        <a:pt x="9394" y="5028"/>
                      </a:cubicBezTo>
                      <a:cubicBezTo>
                        <a:pt x="8866" y="4619"/>
                        <a:pt x="8248" y="4413"/>
                        <a:pt x="7630" y="4413"/>
                      </a:cubicBezTo>
                      <a:cubicBezTo>
                        <a:pt x="7078" y="4413"/>
                        <a:pt x="6525" y="4577"/>
                        <a:pt x="6037" y="4909"/>
                      </a:cubicBezTo>
                      <a:cubicBezTo>
                        <a:pt x="4465" y="5968"/>
                        <a:pt x="4310" y="8123"/>
                        <a:pt x="5584" y="9385"/>
                      </a:cubicBezTo>
                      <a:cubicBezTo>
                        <a:pt x="5894" y="9695"/>
                        <a:pt x="6251" y="9921"/>
                        <a:pt x="6632" y="10064"/>
                      </a:cubicBezTo>
                      <a:cubicBezTo>
                        <a:pt x="7418" y="10350"/>
                        <a:pt x="8180" y="10707"/>
                        <a:pt x="8882" y="11159"/>
                      </a:cubicBezTo>
                      <a:cubicBezTo>
                        <a:pt x="9382"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FCBD24"/>
                </a:solidFill>
                <a:ln>
                  <a:noFill/>
                </a:ln>
              </p:spPr>
              <p:txBody>
                <a:bodyPr spcFirstLastPara="1" wrap="square" lIns="121900" tIns="121900" rIns="121900" bIns="121900" anchor="ctr" anchorCtr="0">
                  <a:noAutofit/>
                </a:bodyPr>
                <a:lstStyle/>
                <a:p>
                  <a:endParaRPr sz="2400" dirty="0"/>
                </a:p>
              </p:txBody>
            </p:sp>
            <p:sp>
              <p:nvSpPr>
                <p:cNvPr id="42" name="Google Shape;2899;p54"/>
                <p:cNvSpPr/>
                <p:nvPr/>
              </p:nvSpPr>
              <p:spPr>
                <a:xfrm>
                  <a:off x="5065741" y="3026769"/>
                  <a:ext cx="287338" cy="287338"/>
                </a:xfrm>
                <a:custGeom>
                  <a:avLst/>
                  <a:gdLst/>
                  <a:ahLst/>
                  <a:cxnLst/>
                  <a:rect l="l" t="t" r="r" b="b"/>
                  <a:pathLst>
                    <a:path w="11955" h="11955" extrusionOk="0">
                      <a:moveTo>
                        <a:pt x="5978" y="1"/>
                      </a:moveTo>
                      <a:cubicBezTo>
                        <a:pt x="2680" y="1"/>
                        <a:pt x="1" y="2679"/>
                        <a:pt x="1" y="5978"/>
                      </a:cubicBezTo>
                      <a:cubicBezTo>
                        <a:pt x="1" y="9276"/>
                        <a:pt x="2680" y="11954"/>
                        <a:pt x="5978" y="11954"/>
                      </a:cubicBezTo>
                      <a:cubicBezTo>
                        <a:pt x="9276" y="11954"/>
                        <a:pt x="11955" y="9276"/>
                        <a:pt x="11955" y="5978"/>
                      </a:cubicBezTo>
                      <a:cubicBezTo>
                        <a:pt x="11955" y="2679"/>
                        <a:pt x="9276" y="1"/>
                        <a:pt x="5978" y="1"/>
                      </a:cubicBezTo>
                      <a:close/>
                    </a:path>
                  </a:pathLst>
                </a:custGeom>
                <a:solidFill>
                  <a:srgbClr val="FCBD24"/>
                </a:solidFill>
                <a:ln>
                  <a:noFill/>
                </a:ln>
              </p:spPr>
              <p:txBody>
                <a:bodyPr spcFirstLastPara="1" wrap="square" lIns="121900" tIns="121900" rIns="121900" bIns="121900" anchor="ctr" anchorCtr="0">
                  <a:noAutofit/>
                </a:bodyPr>
                <a:lstStyle/>
                <a:p>
                  <a:endParaRPr sz="2400" dirty="0"/>
                </a:p>
              </p:txBody>
            </p:sp>
          </p:grpSp>
          <p:grpSp>
            <p:nvGrpSpPr>
              <p:cNvPr id="38" name="Google Shape;2900;p54"/>
              <p:cNvGrpSpPr/>
              <p:nvPr/>
            </p:nvGrpSpPr>
            <p:grpSpPr>
              <a:xfrm>
                <a:off x="4732657" y="3315384"/>
                <a:ext cx="374952" cy="374572"/>
                <a:chOff x="4201447" y="3817349"/>
                <a:chExt cx="346024" cy="345674"/>
              </a:xfrm>
            </p:grpSpPr>
            <p:sp>
              <p:nvSpPr>
                <p:cNvPr id="39" name="Google Shape;2901;p54"/>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40" name="Google Shape;2902;p54"/>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grpSp>
        </p:grpSp>
        <p:grpSp>
          <p:nvGrpSpPr>
            <p:cNvPr id="27" name="Google Shape;2903;p54"/>
            <p:cNvGrpSpPr/>
            <p:nvPr/>
          </p:nvGrpSpPr>
          <p:grpSpPr>
            <a:xfrm>
              <a:off x="6529419" y="3711909"/>
              <a:ext cx="956596" cy="944315"/>
              <a:chOff x="3768864" y="3522050"/>
              <a:chExt cx="1098904" cy="1084796"/>
            </a:xfrm>
          </p:grpSpPr>
          <p:grpSp>
            <p:nvGrpSpPr>
              <p:cNvPr id="28" name="Google Shape;2904;p54"/>
              <p:cNvGrpSpPr/>
              <p:nvPr/>
            </p:nvGrpSpPr>
            <p:grpSpPr>
              <a:xfrm>
                <a:off x="3768864" y="3522050"/>
                <a:ext cx="1098904" cy="1084796"/>
                <a:chOff x="3768864" y="3522050"/>
                <a:chExt cx="1098904" cy="1084796"/>
              </a:xfrm>
            </p:grpSpPr>
            <p:sp>
              <p:nvSpPr>
                <p:cNvPr id="35" name="Google Shape;2905;p54"/>
                <p:cNvSpPr/>
                <p:nvPr/>
              </p:nvSpPr>
              <p:spPr>
                <a:xfrm>
                  <a:off x="3768864" y="3522050"/>
                  <a:ext cx="1098904" cy="1084796"/>
                </a:xfrm>
                <a:custGeom>
                  <a:avLst/>
                  <a:gdLst/>
                  <a:ahLst/>
                  <a:cxnLst/>
                  <a:rect l="l" t="t" r="r" b="b"/>
                  <a:pathLst>
                    <a:path w="45721" h="45134" extrusionOk="0">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rgbClr val="EC3A3B"/>
                </a:solidFill>
                <a:ln>
                  <a:noFill/>
                </a:ln>
              </p:spPr>
              <p:txBody>
                <a:bodyPr spcFirstLastPara="1" wrap="square" lIns="121900" tIns="121900" rIns="121900" bIns="121900" anchor="ctr" anchorCtr="0">
                  <a:noAutofit/>
                </a:bodyPr>
                <a:lstStyle/>
                <a:p>
                  <a:endParaRPr sz="2400" dirty="0"/>
                </a:p>
              </p:txBody>
            </p:sp>
            <p:sp>
              <p:nvSpPr>
                <p:cNvPr id="36" name="Google Shape;2906;p54"/>
                <p:cNvSpPr/>
                <p:nvPr/>
              </p:nvSpPr>
              <p:spPr>
                <a:xfrm>
                  <a:off x="3887041" y="3641743"/>
                  <a:ext cx="287338" cy="287026"/>
                </a:xfrm>
                <a:custGeom>
                  <a:avLst/>
                  <a:gdLst/>
                  <a:ahLst/>
                  <a:cxnLst/>
                  <a:rect l="l" t="t" r="r" b="b"/>
                  <a:pathLst>
                    <a:path w="11955" h="11942" extrusionOk="0">
                      <a:moveTo>
                        <a:pt x="5978" y="0"/>
                      </a:moveTo>
                      <a:cubicBezTo>
                        <a:pt x="2680" y="0"/>
                        <a:pt x="1" y="2667"/>
                        <a:pt x="1" y="5977"/>
                      </a:cubicBezTo>
                      <a:cubicBezTo>
                        <a:pt x="1" y="9275"/>
                        <a:pt x="2680" y="11942"/>
                        <a:pt x="5978" y="11942"/>
                      </a:cubicBezTo>
                      <a:cubicBezTo>
                        <a:pt x="9276" y="11942"/>
                        <a:pt x="11955" y="9275"/>
                        <a:pt x="11955" y="5977"/>
                      </a:cubicBezTo>
                      <a:cubicBezTo>
                        <a:pt x="11955" y="2667"/>
                        <a:pt x="9276" y="0"/>
                        <a:pt x="5978" y="0"/>
                      </a:cubicBezTo>
                      <a:close/>
                    </a:path>
                  </a:pathLst>
                </a:custGeom>
                <a:solidFill>
                  <a:srgbClr val="EC3A3B"/>
                </a:solidFill>
                <a:ln>
                  <a:noFill/>
                </a:ln>
              </p:spPr>
              <p:txBody>
                <a:bodyPr spcFirstLastPara="1" wrap="square" lIns="121900" tIns="121900" rIns="121900" bIns="121900" anchor="ctr" anchorCtr="0">
                  <a:noAutofit/>
                </a:bodyPr>
                <a:lstStyle/>
                <a:p>
                  <a:endParaRPr sz="2400" dirty="0"/>
                </a:p>
              </p:txBody>
            </p:sp>
          </p:grpSp>
          <p:grpSp>
            <p:nvGrpSpPr>
              <p:cNvPr id="29" name="Google Shape;2907;p54"/>
              <p:cNvGrpSpPr/>
              <p:nvPr/>
            </p:nvGrpSpPr>
            <p:grpSpPr>
              <a:xfrm>
                <a:off x="4139616" y="3871555"/>
                <a:ext cx="357419" cy="357005"/>
                <a:chOff x="7482229" y="3351230"/>
                <a:chExt cx="357419" cy="357005"/>
              </a:xfrm>
            </p:grpSpPr>
            <p:sp>
              <p:nvSpPr>
                <p:cNvPr id="30" name="Google Shape;2908;p54"/>
                <p:cNvSpPr/>
                <p:nvPr/>
              </p:nvSpPr>
              <p:spPr>
                <a:xfrm>
                  <a:off x="7482229" y="3351230"/>
                  <a:ext cx="357419" cy="357005"/>
                </a:xfrm>
                <a:custGeom>
                  <a:avLst/>
                  <a:gdLst/>
                  <a:ahLst/>
                  <a:cxnLst/>
                  <a:rect l="l" t="t" r="r" b="b"/>
                  <a:pathLst>
                    <a:path w="11229" h="11216" extrusionOk="0">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31" name="Google Shape;2909;p54"/>
                <p:cNvSpPr/>
                <p:nvPr/>
              </p:nvSpPr>
              <p:spPr>
                <a:xfrm>
                  <a:off x="7592138" y="3605616"/>
                  <a:ext cx="137983" cy="32530"/>
                </a:xfrm>
                <a:custGeom>
                  <a:avLst/>
                  <a:gdLst/>
                  <a:ahLst/>
                  <a:cxnLst/>
                  <a:rect l="l" t="t" r="r" b="b"/>
                  <a:pathLst>
                    <a:path w="4335" h="1022" extrusionOk="0">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32" name="Google Shape;2910;p54"/>
                <p:cNvSpPr/>
                <p:nvPr/>
              </p:nvSpPr>
              <p:spPr>
                <a:xfrm>
                  <a:off x="7513709" y="3387962"/>
                  <a:ext cx="295987" cy="282014"/>
                </a:xfrm>
                <a:custGeom>
                  <a:avLst/>
                  <a:gdLst/>
                  <a:ahLst/>
                  <a:cxnLst/>
                  <a:rect l="l" t="t" r="r" b="b"/>
                  <a:pathLst>
                    <a:path w="9299" h="8860" extrusionOk="0">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33" name="Google Shape;2911;p54"/>
                <p:cNvSpPr/>
                <p:nvPr/>
              </p:nvSpPr>
              <p:spPr>
                <a:xfrm>
                  <a:off x="7580393" y="3516460"/>
                  <a:ext cx="56880" cy="56880"/>
                </a:xfrm>
                <a:custGeom>
                  <a:avLst/>
                  <a:gdLst/>
                  <a:ahLst/>
                  <a:cxnLst/>
                  <a:rect l="l" t="t" r="r" b="b"/>
                  <a:pathLst>
                    <a:path w="1787" h="1787" extrusionOk="0">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34" name="Google Shape;2912;p54"/>
                <p:cNvSpPr/>
                <p:nvPr/>
              </p:nvSpPr>
              <p:spPr>
                <a:xfrm>
                  <a:off x="7685750" y="3516460"/>
                  <a:ext cx="56880" cy="56880"/>
                </a:xfrm>
                <a:custGeom>
                  <a:avLst/>
                  <a:gdLst/>
                  <a:ahLst/>
                  <a:cxnLst/>
                  <a:rect l="l" t="t" r="r" b="b"/>
                  <a:pathLst>
                    <a:path w="1787" h="1787" extrusionOk="0">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grpSp>
        </p:grpSp>
      </p:grpSp>
      <p:sp>
        <p:nvSpPr>
          <p:cNvPr id="21" name="TextBox 20"/>
          <p:cNvSpPr txBox="1"/>
          <p:nvPr/>
        </p:nvSpPr>
        <p:spPr>
          <a:xfrm>
            <a:off x="1512890" y="1661828"/>
            <a:ext cx="4818754" cy="924741"/>
          </a:xfrm>
          <a:prstGeom prst="rect">
            <a:avLst/>
          </a:prstGeom>
          <a:noFill/>
        </p:spPr>
        <p:txBody>
          <a:bodyPr wrap="none" lIns="82613" tIns="41307" rIns="82613" bIns="41307" rtlCol="0">
            <a:spAutoFit/>
          </a:bodyPr>
          <a:lstStyle/>
          <a:p>
            <a:r>
              <a:rPr lang="en-US" sz="3600" dirty="0"/>
              <a:t>👍 </a:t>
            </a:r>
            <a:r>
              <a:rPr lang="en-US" sz="1867" dirty="0"/>
              <a:t>This is the 30 Days Industrial Learning Activity.</a:t>
            </a:r>
          </a:p>
          <a:p>
            <a:endParaRPr lang="en-US" sz="1867" dirty="0"/>
          </a:p>
        </p:txBody>
      </p:sp>
      <p:sp>
        <p:nvSpPr>
          <p:cNvPr id="63" name="Rectangle 62"/>
          <p:cNvSpPr/>
          <p:nvPr/>
        </p:nvSpPr>
        <p:spPr>
          <a:xfrm>
            <a:off x="1684535" y="2370349"/>
            <a:ext cx="3498072" cy="637419"/>
          </a:xfrm>
          <a:prstGeom prst="rect">
            <a:avLst/>
          </a:prstGeom>
        </p:spPr>
        <p:txBody>
          <a:bodyPr wrap="none" lIns="82613" tIns="41307" rIns="82613" bIns="41307">
            <a:spAutoFit/>
          </a:bodyPr>
          <a:lstStyle/>
          <a:p>
            <a:pPr algn="ctr"/>
            <a:r>
              <a:rPr lang="en-US" sz="3600" dirty="0"/>
              <a:t>👍 </a:t>
            </a:r>
            <a:r>
              <a:rPr lang="en-US" sz="1867" dirty="0"/>
              <a:t>Its Online </a:t>
            </a:r>
            <a:r>
              <a:rPr lang="en-US" sz="1867" b="1" dirty="0">
                <a:solidFill>
                  <a:srgbClr val="C00000"/>
                </a:solidFill>
              </a:rPr>
              <a:t>YouTube Live </a:t>
            </a:r>
            <a:r>
              <a:rPr lang="en-US" sz="1867" dirty="0"/>
              <a:t>Class</a:t>
            </a:r>
          </a:p>
        </p:txBody>
      </p:sp>
      <p:sp>
        <p:nvSpPr>
          <p:cNvPr id="64" name="Rectangle 63"/>
          <p:cNvSpPr/>
          <p:nvPr/>
        </p:nvSpPr>
        <p:spPr>
          <a:xfrm>
            <a:off x="1162928" y="2923932"/>
            <a:ext cx="5166429" cy="924741"/>
          </a:xfrm>
          <a:prstGeom prst="rect">
            <a:avLst/>
          </a:prstGeom>
        </p:spPr>
        <p:txBody>
          <a:bodyPr wrap="square" lIns="82613" tIns="41307" rIns="82613" bIns="41307">
            <a:spAutoFit/>
          </a:bodyPr>
          <a:lstStyle/>
          <a:p>
            <a:pPr algn="ctr"/>
            <a:r>
              <a:rPr lang="en-US" sz="3600" dirty="0"/>
              <a:t>👍 </a:t>
            </a:r>
            <a:r>
              <a:rPr lang="en-US" sz="1867" dirty="0"/>
              <a:t>If you Invest </a:t>
            </a:r>
            <a:r>
              <a:rPr lang="en-US" sz="1867" b="1" dirty="0">
                <a:solidFill>
                  <a:srgbClr val="C00000"/>
                </a:solidFill>
              </a:rPr>
              <a:t>45 minutes </a:t>
            </a:r>
            <a:r>
              <a:rPr lang="en-US" sz="1867" dirty="0"/>
              <a:t>daily, U will become Master in </a:t>
            </a:r>
            <a:r>
              <a:rPr lang="en-US" sz="1867" b="1" dirty="0"/>
              <a:t>Data Science</a:t>
            </a:r>
          </a:p>
        </p:txBody>
      </p:sp>
      <p:grpSp>
        <p:nvGrpSpPr>
          <p:cNvPr id="67" name="Group 66"/>
          <p:cNvGrpSpPr/>
          <p:nvPr/>
        </p:nvGrpSpPr>
        <p:grpSpPr>
          <a:xfrm>
            <a:off x="1731575" y="3887127"/>
            <a:ext cx="6011250" cy="1194303"/>
            <a:chOff x="941721" y="4093456"/>
            <a:chExt cx="6653076" cy="1321750"/>
          </a:xfrm>
        </p:grpSpPr>
        <p:sp>
          <p:nvSpPr>
            <p:cNvPr id="65" name="Rectangle 64"/>
            <p:cNvSpPr/>
            <p:nvPr/>
          </p:nvSpPr>
          <p:spPr>
            <a:xfrm>
              <a:off x="941721" y="4093456"/>
              <a:ext cx="4286789" cy="715303"/>
            </a:xfrm>
            <a:prstGeom prst="rect">
              <a:avLst/>
            </a:prstGeom>
          </p:spPr>
          <p:txBody>
            <a:bodyPr wrap="none">
              <a:spAutoFit/>
            </a:bodyPr>
            <a:lstStyle/>
            <a:p>
              <a:pPr algn="ctr"/>
              <a:r>
                <a:rPr lang="en-US" sz="3600" dirty="0"/>
                <a:t>👍 </a:t>
              </a:r>
              <a:r>
                <a:rPr lang="en-US" sz="1867" dirty="0"/>
                <a:t>   You will get </a:t>
              </a:r>
              <a:r>
                <a:rPr lang="en-US" sz="1867" b="1" dirty="0">
                  <a:solidFill>
                    <a:srgbClr val="C00000"/>
                  </a:solidFill>
                </a:rPr>
                <a:t>FREE E-Certificate </a:t>
              </a:r>
            </a:p>
          </p:txBody>
        </p:sp>
        <p:sp>
          <p:nvSpPr>
            <p:cNvPr id="66" name="Google Shape;953;p33"/>
            <p:cNvSpPr txBox="1">
              <a:spLocks/>
            </p:cNvSpPr>
            <p:nvPr/>
          </p:nvSpPr>
          <p:spPr>
            <a:xfrm>
              <a:off x="3525031" y="4909720"/>
              <a:ext cx="4069766" cy="505486"/>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2"/>
                </a:buClr>
                <a:buSzPts val="2800"/>
                <a:buFont typeface="Muli"/>
                <a:buNone/>
                <a:defRPr sz="1600" b="0" i="0" u="none" strike="noStrike" cap="none">
                  <a:solidFill>
                    <a:schemeClr val="dk2"/>
                  </a:solidFill>
                  <a:latin typeface="Muli"/>
                  <a:ea typeface="Muli"/>
                  <a:cs typeface="Muli"/>
                  <a:sym typeface="Muli"/>
                </a:defRPr>
              </a:lvl1pPr>
              <a:lvl2pPr marL="914400" marR="0" lvl="1" indent="-330200" algn="ctr" rtl="0">
                <a:lnSpc>
                  <a:spcPct val="100000"/>
                </a:lnSpc>
                <a:spcBef>
                  <a:spcPts val="0"/>
                </a:spcBef>
                <a:spcAft>
                  <a:spcPts val="0"/>
                </a:spcAft>
                <a:buClr>
                  <a:schemeClr val="dk2"/>
                </a:buClr>
                <a:buSzPts val="2800"/>
                <a:buFont typeface="Muli"/>
                <a:buNone/>
                <a:defRPr sz="2800" b="0" i="0" u="none" strike="noStrike" cap="none">
                  <a:solidFill>
                    <a:schemeClr val="dk2"/>
                  </a:solidFill>
                  <a:latin typeface="Muli"/>
                  <a:ea typeface="Muli"/>
                  <a:cs typeface="Muli"/>
                  <a:sym typeface="Muli"/>
                </a:defRPr>
              </a:lvl2pPr>
              <a:lvl3pPr marL="1371600" marR="0" lvl="2" indent="-330200" algn="ctr" rtl="0">
                <a:lnSpc>
                  <a:spcPct val="100000"/>
                </a:lnSpc>
                <a:spcBef>
                  <a:spcPts val="0"/>
                </a:spcBef>
                <a:spcAft>
                  <a:spcPts val="0"/>
                </a:spcAft>
                <a:buClr>
                  <a:schemeClr val="dk2"/>
                </a:buClr>
                <a:buSzPts val="2800"/>
                <a:buFont typeface="Muli"/>
                <a:buNone/>
                <a:defRPr sz="2800" b="0" i="0" u="none" strike="noStrike" cap="none">
                  <a:solidFill>
                    <a:schemeClr val="dk2"/>
                  </a:solidFill>
                  <a:latin typeface="Muli"/>
                  <a:ea typeface="Muli"/>
                  <a:cs typeface="Muli"/>
                  <a:sym typeface="Muli"/>
                </a:defRPr>
              </a:lvl3pPr>
              <a:lvl4pPr marL="1828800" marR="0" lvl="3" indent="-330200" algn="ctr" rtl="0">
                <a:lnSpc>
                  <a:spcPct val="100000"/>
                </a:lnSpc>
                <a:spcBef>
                  <a:spcPts val="0"/>
                </a:spcBef>
                <a:spcAft>
                  <a:spcPts val="0"/>
                </a:spcAft>
                <a:buClr>
                  <a:schemeClr val="dk2"/>
                </a:buClr>
                <a:buSzPts val="2800"/>
                <a:buFont typeface="Muli"/>
                <a:buNone/>
                <a:defRPr sz="2800" b="0" i="0" u="none" strike="noStrike" cap="none">
                  <a:solidFill>
                    <a:schemeClr val="dk2"/>
                  </a:solidFill>
                  <a:latin typeface="Muli"/>
                  <a:ea typeface="Muli"/>
                  <a:cs typeface="Muli"/>
                  <a:sym typeface="Muli"/>
                </a:defRPr>
              </a:lvl4pPr>
              <a:lvl5pPr marL="2286000" marR="0" lvl="4" indent="-330200" algn="ctr" rtl="0">
                <a:lnSpc>
                  <a:spcPct val="100000"/>
                </a:lnSpc>
                <a:spcBef>
                  <a:spcPts val="0"/>
                </a:spcBef>
                <a:spcAft>
                  <a:spcPts val="0"/>
                </a:spcAft>
                <a:buClr>
                  <a:schemeClr val="dk2"/>
                </a:buClr>
                <a:buSzPts val="2800"/>
                <a:buFont typeface="Muli"/>
                <a:buNone/>
                <a:defRPr sz="2800" b="0" i="0" u="none" strike="noStrike" cap="none">
                  <a:solidFill>
                    <a:schemeClr val="dk2"/>
                  </a:solidFill>
                  <a:latin typeface="Muli"/>
                  <a:ea typeface="Muli"/>
                  <a:cs typeface="Muli"/>
                  <a:sym typeface="Muli"/>
                </a:defRPr>
              </a:lvl5pPr>
              <a:lvl6pPr marL="2743200" marR="0" lvl="5" indent="-330200" algn="ctr" rtl="0">
                <a:lnSpc>
                  <a:spcPct val="100000"/>
                </a:lnSpc>
                <a:spcBef>
                  <a:spcPts val="0"/>
                </a:spcBef>
                <a:spcAft>
                  <a:spcPts val="0"/>
                </a:spcAft>
                <a:buClr>
                  <a:schemeClr val="dk2"/>
                </a:buClr>
                <a:buSzPts val="2800"/>
                <a:buFont typeface="Muli"/>
                <a:buNone/>
                <a:defRPr sz="2800" b="0" i="0" u="none" strike="noStrike" cap="none">
                  <a:solidFill>
                    <a:schemeClr val="dk2"/>
                  </a:solidFill>
                  <a:latin typeface="Muli"/>
                  <a:ea typeface="Muli"/>
                  <a:cs typeface="Muli"/>
                  <a:sym typeface="Muli"/>
                </a:defRPr>
              </a:lvl6pPr>
              <a:lvl7pPr marL="3200400" marR="0" lvl="6" indent="-330200" algn="ctr" rtl="0">
                <a:lnSpc>
                  <a:spcPct val="100000"/>
                </a:lnSpc>
                <a:spcBef>
                  <a:spcPts val="0"/>
                </a:spcBef>
                <a:spcAft>
                  <a:spcPts val="0"/>
                </a:spcAft>
                <a:buClr>
                  <a:schemeClr val="dk2"/>
                </a:buClr>
                <a:buSzPts val="2800"/>
                <a:buFont typeface="Muli"/>
                <a:buNone/>
                <a:defRPr sz="2800" b="0" i="0" u="none" strike="noStrike" cap="none">
                  <a:solidFill>
                    <a:schemeClr val="dk2"/>
                  </a:solidFill>
                  <a:latin typeface="Muli"/>
                  <a:ea typeface="Muli"/>
                  <a:cs typeface="Muli"/>
                  <a:sym typeface="Muli"/>
                </a:defRPr>
              </a:lvl7pPr>
              <a:lvl8pPr marL="3657600" marR="0" lvl="7" indent="-330200" algn="ctr" rtl="0">
                <a:lnSpc>
                  <a:spcPct val="100000"/>
                </a:lnSpc>
                <a:spcBef>
                  <a:spcPts val="0"/>
                </a:spcBef>
                <a:spcAft>
                  <a:spcPts val="0"/>
                </a:spcAft>
                <a:buClr>
                  <a:schemeClr val="dk2"/>
                </a:buClr>
                <a:buSzPts val="2800"/>
                <a:buFont typeface="Muli"/>
                <a:buNone/>
                <a:defRPr sz="2800" b="0" i="0" u="none" strike="noStrike" cap="none">
                  <a:solidFill>
                    <a:schemeClr val="dk2"/>
                  </a:solidFill>
                  <a:latin typeface="Muli"/>
                  <a:ea typeface="Muli"/>
                  <a:cs typeface="Muli"/>
                  <a:sym typeface="Muli"/>
                </a:defRPr>
              </a:lvl8pPr>
              <a:lvl9pPr marL="4114800" marR="0" lvl="8" indent="-330200" algn="ctr" rtl="0">
                <a:lnSpc>
                  <a:spcPct val="100000"/>
                </a:lnSpc>
                <a:spcBef>
                  <a:spcPts val="0"/>
                </a:spcBef>
                <a:spcAft>
                  <a:spcPts val="0"/>
                </a:spcAft>
                <a:buClr>
                  <a:schemeClr val="dk2"/>
                </a:buClr>
                <a:buSzPts val="2800"/>
                <a:buFont typeface="Muli"/>
                <a:buNone/>
                <a:defRPr sz="2800" b="0" i="0" u="none" strike="noStrike" cap="none">
                  <a:solidFill>
                    <a:schemeClr val="dk2"/>
                  </a:solidFill>
                  <a:latin typeface="Muli"/>
                  <a:ea typeface="Muli"/>
                  <a:cs typeface="Muli"/>
                  <a:sym typeface="Muli"/>
                </a:defRPr>
              </a:lvl9pPr>
            </a:lstStyle>
            <a:p>
              <a:pPr algn="l"/>
              <a:r>
                <a:rPr lang="en-US" sz="2133" dirty="0">
                  <a:solidFill>
                    <a:srgbClr val="7030A0"/>
                  </a:solidFill>
                </a:rPr>
                <a:t>Webinar Participation Certificate</a:t>
              </a:r>
              <a:endParaRPr lang="en-US" sz="2133" i="1" dirty="0"/>
            </a:p>
          </p:txBody>
        </p:sp>
      </p:grpSp>
      <p:sp>
        <p:nvSpPr>
          <p:cNvPr id="68" name="Rectangle 67"/>
          <p:cNvSpPr/>
          <p:nvPr/>
        </p:nvSpPr>
        <p:spPr>
          <a:xfrm>
            <a:off x="1558189" y="5545548"/>
            <a:ext cx="5908169" cy="1191416"/>
          </a:xfrm>
          <a:prstGeom prst="rect">
            <a:avLst/>
          </a:prstGeom>
          <a:ln>
            <a:solidFill>
              <a:schemeClr val="accent4">
                <a:lumMod val="50000"/>
              </a:schemeClr>
            </a:solidFill>
          </a:ln>
        </p:spPr>
        <p:txBody>
          <a:bodyPr wrap="square" lIns="82613" tIns="41307" rIns="82613" bIns="41307">
            <a:spAutoFit/>
          </a:bodyPr>
          <a:lstStyle/>
          <a:p>
            <a:pPr algn="just"/>
            <a:r>
              <a:rPr lang="en-US" sz="2400" i="1" dirty="0">
                <a:solidFill>
                  <a:schemeClr val="bg2">
                    <a:lumMod val="50000"/>
                  </a:schemeClr>
                </a:solidFill>
                <a:latin typeface="Fjalla One"/>
              </a:rPr>
              <a:t>“Learning is the beginning of wealth.</a:t>
            </a:r>
          </a:p>
          <a:p>
            <a:pPr algn="r"/>
            <a:r>
              <a:rPr lang="en-US" sz="2400" i="1" dirty="0">
                <a:solidFill>
                  <a:schemeClr val="bg2">
                    <a:lumMod val="50000"/>
                  </a:schemeClr>
                </a:solidFill>
                <a:latin typeface="Fjalla One"/>
              </a:rPr>
              <a:t>Searching &amp; Learning is where the miracle process all begins.” …………….Jim Rohn</a:t>
            </a:r>
          </a:p>
        </p:txBody>
      </p:sp>
      <p:pic>
        <p:nvPicPr>
          <p:cNvPr id="69" name="Picture 68">
            <a:hlinkClick r:id="rId2"/>
          </p:cNvPr>
          <p:cNvPicPr>
            <a:picLocks noChangeAspect="1"/>
          </p:cNvPicPr>
          <p:nvPr/>
        </p:nvPicPr>
        <p:blipFill rotWithShape="1">
          <a:blip r:embed="rId3" cstate="print">
            <a:extLst>
              <a:ext uri="{28A0092B-C50C-407E-A947-70E740481C1C}">
                <a14:useLocalDpi xmlns:a14="http://schemas.microsoft.com/office/drawing/2010/main" val="0"/>
              </a:ext>
            </a:extLst>
          </a:blip>
          <a:srcRect b="16276"/>
          <a:stretch/>
        </p:blipFill>
        <p:spPr>
          <a:xfrm>
            <a:off x="6721249" y="2236237"/>
            <a:ext cx="1780673" cy="804347"/>
          </a:xfrm>
          <a:prstGeom prst="rect">
            <a:avLst/>
          </a:prstGeom>
        </p:spPr>
      </p:pic>
    </p:spTree>
    <p:extLst>
      <p:ext uri="{BB962C8B-B14F-4D97-AF65-F5344CB8AC3E}">
        <p14:creationId xmlns:p14="http://schemas.microsoft.com/office/powerpoint/2010/main" val="841249135"/>
      </p:ext>
    </p:extLst>
  </p:cSld>
  <p:clrMapOvr>
    <a:masterClrMapping/>
  </p:clrMapOvr>
  <mc:AlternateContent xmlns:mc="http://schemas.openxmlformats.org/markup-compatibility/2006" xmlns:p14="http://schemas.microsoft.com/office/powerpoint/2010/main">
    <mc:Choice Requires="p14">
      <p:transition spd="slow" p14:dur="2000" advTm="1799"/>
    </mc:Choice>
    <mc:Fallback xmlns="">
      <p:transition spd="slow" advTm="1799"/>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Multiple Linear Regression:</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uses several explanatory variables in order to predict the outcome of a response variable.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uses several explanatory variables in order to predict the outcome of a response variable.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main aim of the multiple linear regression model is to model the relationship between the independent variable and the response variable.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Multiple linear regression is an extension of OLS regression because it involves more than one explanatory variable.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MLR uses  several explanatory variables in order to predict the outcome of a response variable.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is used in econometrics and financial inference.</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531594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Multiple Linear Regression:</a:t>
            </a:r>
            <a:endParaRPr lang="en-IN"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3340940" y="1447800"/>
            <a:ext cx="6119720" cy="4572000"/>
          </a:xfrm>
        </p:spPr>
      </p:pic>
    </p:spTree>
    <p:extLst>
      <p:ext uri="{BB962C8B-B14F-4D97-AF65-F5344CB8AC3E}">
        <p14:creationId xmlns:p14="http://schemas.microsoft.com/office/powerpoint/2010/main" val="258674316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Why Multiple Linear Regression:(MLR)</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p:txBody>
          <a:bodyPr>
            <a:normAutofit/>
          </a:bodyPr>
          <a:lstStyle/>
          <a:p>
            <a:r>
              <a:rPr lang="en-US" sz="2000" dirty="0" smtClean="0">
                <a:latin typeface="Times New Roman" panose="02020603050405020304" pitchFamily="18" charset="0"/>
                <a:cs typeface="Times New Roman" panose="02020603050405020304" pitchFamily="18" charset="0"/>
              </a:rPr>
              <a:t>This type of algorithm is useful in such situations when the number of variables is small.</a:t>
            </a:r>
          </a:p>
          <a:p>
            <a:r>
              <a:rPr lang="en-US" sz="2000" dirty="0" smtClean="0">
                <a:latin typeface="Times New Roman" panose="02020603050405020304" pitchFamily="18" charset="0"/>
                <a:cs typeface="Times New Roman" panose="02020603050405020304" pitchFamily="18" charset="0"/>
              </a:rPr>
              <a:t>This algorithm is used in finding the correlation between the dependent  and independent variables.</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20148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Multiple Linear Regression(MLR):</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p:txBody>
          <a:bodyPr/>
          <a:lstStyle/>
          <a:p>
            <a:pPr>
              <a:lnSpc>
                <a:spcPct val="150000"/>
              </a:lnSpc>
              <a:spcBef>
                <a:spcPts val="0"/>
              </a:spcBef>
            </a:pPr>
            <a:r>
              <a:rPr lang="en-IN" sz="2000" b="1" dirty="0">
                <a:latin typeface="Times New Roman" panose="02020603050405020304" pitchFamily="18" charset="0"/>
                <a:cs typeface="Times New Roman" panose="02020603050405020304" pitchFamily="18" charset="0"/>
              </a:rPr>
              <a:t>y = m1.x + m2.z+ c</a:t>
            </a:r>
            <a:endParaRPr lang="en-IN" sz="2000" dirty="0">
              <a:latin typeface="Times New Roman" panose="02020603050405020304" pitchFamily="18" charset="0"/>
              <a:cs typeface="Times New Roman" panose="02020603050405020304" pitchFamily="18" charset="0"/>
            </a:endParaRPr>
          </a:p>
          <a:p>
            <a:pPr>
              <a:lnSpc>
                <a:spcPct val="150000"/>
              </a:lnSpc>
              <a:spcBef>
                <a:spcPts val="0"/>
              </a:spcBef>
            </a:pPr>
            <a:r>
              <a:rPr lang="en-IN" sz="2000" dirty="0">
                <a:latin typeface="Times New Roman" panose="02020603050405020304" pitchFamily="18" charset="0"/>
                <a:cs typeface="Times New Roman" panose="02020603050405020304" pitchFamily="18" charset="0"/>
              </a:rPr>
              <a:t>y is the dependent variable, that is, the variable that needs to be predicted.</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x is the first independent variable. It is the first input.</a:t>
            </a:r>
          </a:p>
          <a:p>
            <a:pPr>
              <a:lnSpc>
                <a:spcPct val="150000"/>
              </a:lnSpc>
              <a:spcBef>
                <a:spcPts val="0"/>
              </a:spcBef>
            </a:pPr>
            <a:r>
              <a:rPr lang="en-IN" sz="2000" dirty="0">
                <a:latin typeface="Times New Roman" panose="02020603050405020304" pitchFamily="18" charset="0"/>
                <a:cs typeface="Times New Roman" panose="02020603050405020304" pitchFamily="18" charset="0"/>
              </a:rPr>
              <a:t>m1 is the slope of x1. It lets us know the angle of the line (x).</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z is the second independent variable. It is the second input.</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m2 is the slope of z. It helps us to know the angle of the line (z).</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c is the intercept. A constant that finds the value of y when x and z are 0.</a:t>
            </a:r>
          </a:p>
          <a:p>
            <a:endParaRPr lang="en-IN" dirty="0"/>
          </a:p>
        </p:txBody>
      </p:sp>
    </p:spTree>
    <p:extLst>
      <p:ext uri="{BB962C8B-B14F-4D97-AF65-F5344CB8AC3E}">
        <p14:creationId xmlns:p14="http://schemas.microsoft.com/office/powerpoint/2010/main" val="397181017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Steps Of  Multivariate Regression Analysis:</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p:txBody>
          <a:bodyPr>
            <a:normAutofit lnSpcReduction="10000"/>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Feature Selection:</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is an important step in multivariate regression.</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This step is essential in order to pick important features for model building.</a:t>
            </a:r>
          </a:p>
          <a:p>
            <a:pPr algn="just">
              <a:lnSpc>
                <a:spcPct val="150000"/>
              </a:lnSpc>
              <a:spcBef>
                <a:spcPts val="0"/>
              </a:spcBef>
            </a:pPr>
            <a:endParaRPr lang="en-US" sz="2000" dirty="0">
              <a:latin typeface="Times New Roman" panose="02020603050405020304" pitchFamily="18" charset="0"/>
              <a:cs typeface="Times New Roman" panose="02020603050405020304" pitchFamily="18" charset="0"/>
            </a:endParaRP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Normalizing Features: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features should be scaled as it maintains general distribution and ratios in the data.</a:t>
            </a:r>
          </a:p>
          <a:p>
            <a:pPr algn="just">
              <a:lnSpc>
                <a:spcPct val="150000"/>
              </a:lnSpc>
              <a:spcBef>
                <a:spcPts val="0"/>
              </a:spcBef>
            </a:pPr>
            <a:endParaRPr lang="en-US" sz="2000" dirty="0">
              <a:latin typeface="Times New Roman" panose="02020603050405020304" pitchFamily="18" charset="0"/>
              <a:cs typeface="Times New Roman" panose="02020603050405020304" pitchFamily="18" charset="0"/>
            </a:endParaRP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Loss Function Selection and Hypothesis: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loss function predicts if there is an error.</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Hypothesis is the predicted value from the feature.</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492203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Steps Of  Multivariate Regression Analysis:</a:t>
            </a:r>
            <a:endParaRPr lang="en-IN" dirty="0"/>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Minimize the loss function:</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loss function should be minimized using a loss minimization algorithm on the dataset.</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Gradient descent is one of the commonly used algorithms for loss minimization.</a:t>
            </a:r>
          </a:p>
          <a:p>
            <a:pPr algn="just">
              <a:lnSpc>
                <a:spcPct val="150000"/>
              </a:lnSpc>
              <a:spcBef>
                <a:spcPts val="0"/>
              </a:spcBef>
            </a:pPr>
            <a:endParaRPr lang="en-US" sz="2000" dirty="0">
              <a:latin typeface="Times New Roman" panose="02020603050405020304" pitchFamily="18" charset="0"/>
              <a:cs typeface="Times New Roman" panose="02020603050405020304" pitchFamily="18" charset="0"/>
            </a:endParaRPr>
          </a:p>
          <a:p>
            <a:pPr algn="just">
              <a:lnSpc>
                <a:spcPct val="150000"/>
              </a:lnSpc>
              <a:spcBef>
                <a:spcPts val="0"/>
              </a:spcBef>
            </a:pPr>
            <a:r>
              <a:rPr lang="en-US" sz="2000" b="1" dirty="0" smtClean="0">
                <a:latin typeface="Times New Roman" panose="02020603050405020304" pitchFamily="18" charset="0"/>
                <a:cs typeface="Times New Roman" panose="02020603050405020304" pitchFamily="18" charset="0"/>
              </a:rPr>
              <a:t>Test the Hypothesis function:</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hypothesis function should be checked as it is predicting values.</a:t>
            </a:r>
          </a:p>
          <a:p>
            <a:pPr algn="just">
              <a:lnSpc>
                <a:spcPct val="150000"/>
              </a:lnSpc>
              <a:spcBef>
                <a:spcPts val="0"/>
              </a:spcBef>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721040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Cost Function:</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is nothing but the sum of the square of the difference between the predicted value and the actual value divided by   twice the length of the dataset.</a:t>
            </a:r>
          </a:p>
          <a:p>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3200400"/>
            <a:ext cx="5334000" cy="1905000"/>
          </a:xfrm>
          <a:prstGeom prst="rect">
            <a:avLst/>
          </a:prstGeom>
        </p:spPr>
      </p:pic>
    </p:spTree>
    <p:extLst>
      <p:ext uri="{BB962C8B-B14F-4D97-AF65-F5344CB8AC3E}">
        <p14:creationId xmlns:p14="http://schemas.microsoft.com/office/powerpoint/2010/main" val="50570652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0"/>
            <a:ext cx="7772400" cy="838200"/>
          </a:xfrm>
        </p:spPr>
        <p:txBody>
          <a:bodyPr>
            <a:normAutofit fontScale="90000"/>
          </a:bodyPr>
          <a:lstStyle/>
          <a:p>
            <a:r>
              <a:rPr lang="en-US" dirty="0" smtClean="0"/>
              <a:t/>
            </a:r>
            <a:br>
              <a:rPr lang="en-US" dirty="0" smtClean="0"/>
            </a:br>
            <a:r>
              <a:rPr lang="en-US" sz="4400" b="1" dirty="0">
                <a:latin typeface="Times New Roman" pitchFamily="18" charset="0"/>
                <a:cs typeface="Times New Roman" pitchFamily="18" charset="0"/>
              </a:rPr>
              <a:t/>
            </a:r>
            <a:br>
              <a:rPr lang="en-US" sz="4400" b="1" dirty="0">
                <a:latin typeface="Times New Roman" pitchFamily="18" charset="0"/>
                <a:cs typeface="Times New Roman" pitchFamily="18" charset="0"/>
              </a:rPr>
            </a:br>
            <a:r>
              <a:rPr lang="en-US" sz="4400" b="1" dirty="0">
                <a:latin typeface="Times New Roman" pitchFamily="18" charset="0"/>
                <a:cs typeface="Times New Roman" pitchFamily="18" charset="0"/>
              </a:rPr>
              <a:t> </a:t>
            </a:r>
            <a:r>
              <a:rPr lang="en-US" sz="4400" dirty="0">
                <a:latin typeface="Times New Roman" pitchFamily="18" charset="0"/>
                <a:cs typeface="Times New Roman" pitchFamily="18" charset="0"/>
              </a:rPr>
              <a:t>Multiple Linear Regression (MLR):</a:t>
            </a:r>
          </a:p>
        </p:txBody>
      </p:sp>
      <p:sp>
        <p:nvSpPr>
          <p:cNvPr id="3" name="Content Placeholder 2"/>
          <p:cNvSpPr>
            <a:spLocks noGrp="1"/>
          </p:cNvSpPr>
          <p:nvPr>
            <p:ph sz="quarter" idx="1"/>
          </p:nvPr>
        </p:nvSpPr>
        <p:spPr>
          <a:xfrm>
            <a:off x="2438400" y="838200"/>
            <a:ext cx="7772400" cy="5181600"/>
          </a:xfrm>
        </p:spPr>
        <p:txBody>
          <a:bodyPr>
            <a:normAutofit/>
          </a:bodyPr>
          <a:lstStyle/>
          <a:p>
            <a:pPr algn="just">
              <a:lnSpc>
                <a:spcPct val="150000"/>
              </a:lnSpc>
              <a:spcBef>
                <a:spcPts val="0"/>
              </a:spcBef>
            </a:pPr>
            <a:r>
              <a:rPr lang="en-US" sz="2000" dirty="0">
                <a:latin typeface="Times New Roman" pitchFamily="18" charset="0"/>
                <a:cs typeface="Times New Roman" pitchFamily="18" charset="0"/>
              </a:rPr>
              <a:t>It is a form of linear regression used when there are two or more predictor or independent variables.</a:t>
            </a:r>
          </a:p>
          <a:p>
            <a:pPr algn="just">
              <a:lnSpc>
                <a:spcPct val="150000"/>
              </a:lnSpc>
              <a:spcBef>
                <a:spcPts val="0"/>
              </a:spcBef>
            </a:pPr>
            <a:r>
              <a:rPr lang="en-US" sz="2000" dirty="0">
                <a:latin typeface="Times New Roman" pitchFamily="18" charset="0"/>
                <a:cs typeface="Times New Roman" pitchFamily="18" charset="0"/>
              </a:rPr>
              <a:t>It includes some additional predictors.</a:t>
            </a:r>
          </a:p>
          <a:p>
            <a:endParaRPr lang="en-US" sz="20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p:txBody>
      </p:sp>
      <p:pic>
        <p:nvPicPr>
          <p:cNvPr id="4" name="Picture 3" descr="MLR.png"/>
          <p:cNvPicPr>
            <a:picLocks noChangeAspect="1"/>
          </p:cNvPicPr>
          <p:nvPr/>
        </p:nvPicPr>
        <p:blipFill>
          <a:blip r:embed="rId2"/>
          <a:stretch>
            <a:fillRect/>
          </a:stretch>
        </p:blipFill>
        <p:spPr>
          <a:xfrm>
            <a:off x="2438401" y="2362201"/>
            <a:ext cx="6476999" cy="1981199"/>
          </a:xfrm>
          <a:prstGeom prst="rect">
            <a:avLst/>
          </a:prstGeom>
        </p:spPr>
      </p:pic>
    </p:spTree>
    <p:extLst>
      <p:ext uri="{BB962C8B-B14F-4D97-AF65-F5344CB8AC3E}">
        <p14:creationId xmlns:p14="http://schemas.microsoft.com/office/powerpoint/2010/main" val="421617342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
            </a:r>
            <a:br>
              <a:rPr lang="en-US" dirty="0" smtClean="0"/>
            </a:br>
            <a:r>
              <a:rPr lang="en-US" b="1" dirty="0" smtClean="0">
                <a:latin typeface="Times New Roman" pitchFamily="18" charset="0"/>
                <a:cs typeface="Times New Roman" pitchFamily="18" charset="0"/>
              </a:rPr>
              <a:t/>
            </a:r>
            <a:br>
              <a:rPr lang="en-US" b="1" dirty="0" smtClean="0">
                <a:latin typeface="Times New Roman" pitchFamily="18" charset="0"/>
                <a:cs typeface="Times New Roman" pitchFamily="18" charset="0"/>
              </a:rPr>
            </a:br>
            <a:r>
              <a:rPr lang="en-US" b="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Multiple Linear Regression (MLR):</a:t>
            </a:r>
            <a:endParaRPr lang="en-US" dirty="0"/>
          </a:p>
        </p:txBody>
      </p:sp>
      <p:sp>
        <p:nvSpPr>
          <p:cNvPr id="3" name="Content Placeholder 2"/>
          <p:cNvSpPr>
            <a:spLocks noGrp="1"/>
          </p:cNvSpPr>
          <p:nvPr>
            <p:ph sz="quarter" idx="1"/>
          </p:nvPr>
        </p:nvSpPr>
        <p:spPr/>
        <p:txBody>
          <a:bodyPr>
            <a:normAutofit lnSpcReduction="10000"/>
          </a:bodyPr>
          <a:lstStyle/>
          <a:p>
            <a:pPr algn="just">
              <a:lnSpc>
                <a:spcPct val="150000"/>
              </a:lnSpc>
              <a:spcBef>
                <a:spcPts val="0"/>
              </a:spcBef>
            </a:pPr>
            <a:r>
              <a:rPr lang="en-US" sz="2000" dirty="0">
                <a:latin typeface="Times New Roman" pitchFamily="18" charset="0"/>
                <a:cs typeface="Times New Roman" pitchFamily="18" charset="0"/>
              </a:rPr>
              <a:t>The above equation is an extension of simple linear regression one.</a:t>
            </a:r>
          </a:p>
          <a:p>
            <a:pPr algn="just">
              <a:lnSpc>
                <a:spcPct val="150000"/>
              </a:lnSpc>
              <a:spcBef>
                <a:spcPts val="0"/>
              </a:spcBef>
            </a:pPr>
            <a:r>
              <a:rPr lang="en-US" sz="2000" dirty="0">
                <a:latin typeface="Times New Roman" pitchFamily="18" charset="0"/>
                <a:cs typeface="Times New Roman" pitchFamily="18" charset="0"/>
              </a:rPr>
              <a:t>Here , each input has the corresponding slope coefficient (ß).</a:t>
            </a:r>
          </a:p>
          <a:p>
            <a:pPr algn="just">
              <a:lnSpc>
                <a:spcPct val="150000"/>
              </a:lnSpc>
              <a:spcBef>
                <a:spcPts val="0"/>
              </a:spcBef>
            </a:pPr>
            <a:r>
              <a:rPr lang="en-US" sz="2000" dirty="0">
                <a:latin typeface="Times New Roman" pitchFamily="18" charset="0"/>
                <a:cs typeface="Times New Roman" pitchFamily="18" charset="0"/>
              </a:rPr>
              <a:t>ß0 is the intercept constant and is the value of y in the absence of all predictors(when all x terms are zero).</a:t>
            </a:r>
          </a:p>
          <a:p>
            <a:pPr algn="just">
              <a:lnSpc>
                <a:spcPct val="150000"/>
              </a:lnSpc>
              <a:spcBef>
                <a:spcPts val="0"/>
              </a:spcBef>
            </a:pPr>
            <a:r>
              <a:rPr lang="en-US" sz="2000" dirty="0">
                <a:latin typeface="Times New Roman" pitchFamily="18" charset="0"/>
                <a:cs typeface="Times New Roman" pitchFamily="18" charset="0"/>
              </a:rPr>
              <a:t>As the number of features grow , the complexity of the model increases.</a:t>
            </a:r>
          </a:p>
          <a:p>
            <a:pPr algn="just">
              <a:lnSpc>
                <a:spcPct val="150000"/>
              </a:lnSpc>
              <a:spcBef>
                <a:spcPts val="0"/>
              </a:spcBef>
            </a:pPr>
            <a:r>
              <a:rPr lang="en-US" sz="2000" dirty="0">
                <a:latin typeface="Times New Roman" pitchFamily="18" charset="0"/>
                <a:cs typeface="Times New Roman" pitchFamily="18" charset="0"/>
              </a:rPr>
              <a:t>It becomes more difficult to visualize our data.</a:t>
            </a:r>
          </a:p>
          <a:p>
            <a:pPr algn="just">
              <a:lnSpc>
                <a:spcPct val="150000"/>
              </a:lnSpc>
              <a:spcBef>
                <a:spcPts val="0"/>
              </a:spcBef>
            </a:pPr>
            <a:r>
              <a:rPr lang="en-US" sz="2000" dirty="0">
                <a:latin typeface="Times New Roman" pitchFamily="18" charset="0"/>
                <a:cs typeface="Times New Roman" pitchFamily="18" charset="0"/>
              </a:rPr>
              <a:t>As there are more parameters in these models , we should be more careful while working with them.</a:t>
            </a:r>
          </a:p>
          <a:p>
            <a:pPr algn="just">
              <a:lnSpc>
                <a:spcPct val="150000"/>
              </a:lnSpc>
              <a:spcBef>
                <a:spcPts val="0"/>
              </a:spcBef>
            </a:pPr>
            <a:r>
              <a:rPr lang="en-US" sz="2000" dirty="0">
                <a:latin typeface="Times New Roman" pitchFamily="18" charset="0"/>
                <a:cs typeface="Times New Roman" pitchFamily="18" charset="0"/>
              </a:rPr>
              <a:t>If we add more terms , it will improve the fit to the data.</a:t>
            </a:r>
          </a:p>
          <a:p>
            <a:pPr algn="just">
              <a:lnSpc>
                <a:spcPct val="150000"/>
              </a:lnSpc>
              <a:spcBef>
                <a:spcPts val="0"/>
              </a:spcBef>
            </a:pPr>
            <a:r>
              <a:rPr lang="en-US" sz="2000" dirty="0">
                <a:latin typeface="Times New Roman" pitchFamily="18" charset="0"/>
                <a:cs typeface="Times New Roman" pitchFamily="18" charset="0"/>
              </a:rPr>
              <a:t>This is dangerous because it leads to a model that fits the data but doesn’t mean anything useful.</a:t>
            </a:r>
          </a:p>
        </p:txBody>
      </p:sp>
    </p:spTree>
    <p:extLst>
      <p:ext uri="{BB962C8B-B14F-4D97-AF65-F5344CB8AC3E}">
        <p14:creationId xmlns:p14="http://schemas.microsoft.com/office/powerpoint/2010/main" val="297241456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Times New Roman" pitchFamily="18" charset="0"/>
                <a:cs typeface="Times New Roman" pitchFamily="18" charset="0"/>
              </a:rPr>
              <a:t>Example:</a:t>
            </a:r>
            <a:endParaRPr lang="en-US" dirty="0">
              <a:latin typeface="Times New Roman" pitchFamily="18" charset="0"/>
              <a:cs typeface="Times New Roman" pitchFamily="18" charset="0"/>
            </a:endParaRPr>
          </a:p>
        </p:txBody>
      </p:sp>
      <p:sp>
        <p:nvSpPr>
          <p:cNvPr id="3" name="Content Placeholder 2"/>
          <p:cNvSpPr>
            <a:spLocks noGrp="1"/>
          </p:cNvSpPr>
          <p:nvPr>
            <p:ph sz="quarter" idx="1"/>
          </p:nvPr>
        </p:nvSpPr>
        <p:spPr/>
        <p:txBody>
          <a:bodyPr>
            <a:normAutofit/>
          </a:bodyPr>
          <a:lstStyle/>
          <a:p>
            <a:r>
              <a:rPr lang="en-US" sz="2000" dirty="0">
                <a:latin typeface="Times New Roman" pitchFamily="18" charset="0"/>
                <a:cs typeface="Times New Roman" pitchFamily="18" charset="0"/>
              </a:rPr>
              <a:t>The advertising dataset consists of a sales of a product in 200 different markets .</a:t>
            </a:r>
          </a:p>
          <a:p>
            <a:r>
              <a:rPr lang="en-US" sz="2000" dirty="0">
                <a:latin typeface="Times New Roman" pitchFamily="18" charset="0"/>
                <a:cs typeface="Times New Roman" pitchFamily="18" charset="0"/>
              </a:rPr>
              <a:t>It contains advertising budgets for three different media : TV , radio and newspaper.</a:t>
            </a:r>
          </a:p>
          <a:p>
            <a:r>
              <a:rPr lang="en-US" sz="2000" dirty="0">
                <a:latin typeface="Times New Roman" pitchFamily="18" charset="0"/>
                <a:cs typeface="Times New Roman" pitchFamily="18" charset="0"/>
              </a:rPr>
              <a:t>Dataset is used to predict the amount of sales(dependent variable) based on TV , radio and newspaper advertising budgets(independent variables).</a:t>
            </a:r>
          </a:p>
          <a:p>
            <a:r>
              <a:rPr lang="en-US" sz="2000" dirty="0">
                <a:latin typeface="Times New Roman" pitchFamily="18" charset="0"/>
                <a:cs typeface="Times New Roman" pitchFamily="18" charset="0"/>
              </a:rPr>
              <a:t>The  formula is:</a:t>
            </a:r>
          </a:p>
          <a:p>
            <a:endParaRPr lang="en-US" sz="2000" dirty="0">
              <a:latin typeface="Times New Roman" pitchFamily="18" charset="0"/>
              <a:cs typeface="Times New Roman" pitchFamily="18" charset="0"/>
            </a:endParaRPr>
          </a:p>
        </p:txBody>
      </p:sp>
      <p:pic>
        <p:nvPicPr>
          <p:cNvPr id="4" name="Picture 3" descr="MLR1.png"/>
          <p:cNvPicPr>
            <a:picLocks noChangeAspect="1"/>
          </p:cNvPicPr>
          <p:nvPr/>
        </p:nvPicPr>
        <p:blipFill>
          <a:blip r:embed="rId2"/>
          <a:stretch>
            <a:fillRect/>
          </a:stretch>
        </p:blipFill>
        <p:spPr>
          <a:xfrm>
            <a:off x="2590800" y="4191000"/>
            <a:ext cx="6629400" cy="990600"/>
          </a:xfrm>
          <a:prstGeom prst="rect">
            <a:avLst/>
          </a:prstGeom>
        </p:spPr>
      </p:pic>
    </p:spTree>
    <p:extLst>
      <p:ext uri="{BB962C8B-B14F-4D97-AF65-F5344CB8AC3E}">
        <p14:creationId xmlns:p14="http://schemas.microsoft.com/office/powerpoint/2010/main" val="35858344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9990" y="3638017"/>
            <a:ext cx="8994292" cy="1122400"/>
          </a:xfrm>
        </p:spPr>
        <p:txBody>
          <a:bodyPr/>
          <a:lstStyle/>
          <a:p>
            <a:r>
              <a:rPr lang="en-US" u="sng" dirty="0" smtClean="0">
                <a:solidFill>
                  <a:srgbClr val="FF0000"/>
                </a:solidFill>
              </a:rPr>
              <a:t>Help 10 Million Students</a:t>
            </a:r>
            <a:r>
              <a:rPr lang="en-US" dirty="0" smtClean="0"/>
              <a:t> to </a:t>
            </a:r>
            <a:r>
              <a:rPr lang="en-US" u="sng" dirty="0" smtClean="0">
                <a:solidFill>
                  <a:srgbClr val="FF0000"/>
                </a:solidFill>
              </a:rPr>
              <a:t>Learn the Technology</a:t>
            </a:r>
            <a:r>
              <a:rPr lang="en-US" dirty="0" smtClean="0"/>
              <a:t> in </a:t>
            </a:r>
            <a:r>
              <a:rPr lang="en-US" u="sng" dirty="0" smtClean="0">
                <a:solidFill>
                  <a:srgbClr val="FF0000"/>
                </a:solidFill>
              </a:rPr>
              <a:t>Easy Way</a:t>
            </a:r>
            <a:endParaRPr lang="en-US" u="sng" dirty="0">
              <a:solidFill>
                <a:srgbClr val="FF0000"/>
              </a:solidFill>
            </a:endParaRPr>
          </a:p>
        </p:txBody>
      </p:sp>
      <p:sp>
        <p:nvSpPr>
          <p:cNvPr id="3" name="Title 2"/>
          <p:cNvSpPr>
            <a:spLocks noGrp="1"/>
          </p:cNvSpPr>
          <p:nvPr>
            <p:ph type="title" idx="2"/>
          </p:nvPr>
        </p:nvSpPr>
        <p:spPr>
          <a:xfrm>
            <a:off x="960002" y="1783768"/>
            <a:ext cx="3479007" cy="1122400"/>
          </a:xfrm>
        </p:spPr>
        <p:txBody>
          <a:bodyPr/>
          <a:lstStyle/>
          <a:p>
            <a:r>
              <a:rPr lang="en-US" dirty="0" smtClean="0"/>
              <a:t>Our Vision</a:t>
            </a:r>
            <a:endParaRPr lang="en-US" dirty="0"/>
          </a:p>
        </p:txBody>
      </p:sp>
    </p:spTree>
    <p:extLst>
      <p:ext uri="{BB962C8B-B14F-4D97-AF65-F5344CB8AC3E}">
        <p14:creationId xmlns:p14="http://schemas.microsoft.com/office/powerpoint/2010/main" val="258769143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Example:</a:t>
            </a:r>
            <a:endParaRPr lang="en-US" dirty="0"/>
          </a:p>
        </p:txBody>
      </p:sp>
      <p:sp>
        <p:nvSpPr>
          <p:cNvPr id="3" name="Content Placeholder 2"/>
          <p:cNvSpPr>
            <a:spLocks noGrp="1"/>
          </p:cNvSpPr>
          <p:nvPr>
            <p:ph sz="quarter" idx="1"/>
          </p:nvPr>
        </p:nvSpPr>
        <p:spPr/>
        <p:txBody>
          <a:bodyPr>
            <a:normAutofit fontScale="85000" lnSpcReduction="20000"/>
          </a:bodyPr>
          <a:lstStyle/>
          <a:p>
            <a:pPr algn="just"/>
            <a:r>
              <a:rPr lang="en-US" sz="2000" dirty="0">
                <a:latin typeface="Times New Roman" pitchFamily="18" charset="0"/>
                <a:cs typeface="Times New Roman" pitchFamily="18" charset="0"/>
              </a:rPr>
              <a:t>The ß values are found in order to find the error function and fit the best line or hyperplane(depending on the number of input variables).</a:t>
            </a:r>
          </a:p>
          <a:p>
            <a:pPr algn="just"/>
            <a:r>
              <a:rPr lang="en-US" sz="2000" b="1" dirty="0">
                <a:latin typeface="Times New Roman" pitchFamily="18" charset="0"/>
                <a:cs typeface="Times New Roman" pitchFamily="18" charset="0"/>
              </a:rPr>
              <a:t>Load The Data and Describe the Data:</a:t>
            </a:r>
          </a:p>
          <a:p>
            <a:pPr algn="just"/>
            <a:r>
              <a:rPr lang="en-US" sz="2000" b="1" dirty="0">
                <a:latin typeface="Times New Roman" pitchFamily="18" charset="0"/>
                <a:cs typeface="Times New Roman" pitchFamily="18" charset="0"/>
              </a:rPr>
              <a:t>Import the required libraries:</a:t>
            </a:r>
          </a:p>
          <a:p>
            <a:pPr algn="just">
              <a:lnSpc>
                <a:spcPct val="170000"/>
              </a:lnSpc>
              <a:spcBef>
                <a:spcPts val="0"/>
              </a:spcBef>
            </a:pPr>
            <a:r>
              <a:rPr lang="en-US" sz="2000" dirty="0">
                <a:latin typeface="Times New Roman" pitchFamily="18" charset="0"/>
                <a:cs typeface="Times New Roman" pitchFamily="18" charset="0"/>
              </a:rPr>
              <a:t>import pandas as pd </a:t>
            </a:r>
          </a:p>
          <a:p>
            <a:pPr algn="just"/>
            <a:r>
              <a:rPr lang="en-US" sz="2000" dirty="0">
                <a:latin typeface="Times New Roman" pitchFamily="18" charset="0"/>
                <a:cs typeface="Times New Roman" pitchFamily="18" charset="0"/>
              </a:rPr>
              <a:t>import numpy as np</a:t>
            </a:r>
          </a:p>
          <a:p>
            <a:pPr algn="just"/>
            <a:r>
              <a:rPr lang="en-US" sz="2000" dirty="0">
                <a:latin typeface="Times New Roman" pitchFamily="18" charset="0"/>
                <a:cs typeface="Times New Roman" pitchFamily="18" charset="0"/>
              </a:rPr>
              <a:t> import seaborn as sns</a:t>
            </a:r>
          </a:p>
          <a:p>
            <a:pPr algn="just"/>
            <a:r>
              <a:rPr lang="en-US" sz="2000" dirty="0">
                <a:latin typeface="Times New Roman" pitchFamily="18" charset="0"/>
                <a:cs typeface="Times New Roman" pitchFamily="18" charset="0"/>
              </a:rPr>
              <a:t> import matplotlib.pyplot as plt</a:t>
            </a:r>
          </a:p>
          <a:p>
            <a:pPr algn="just"/>
            <a:r>
              <a:rPr lang="en-US" sz="2000" dirty="0">
                <a:latin typeface="Times New Roman" pitchFamily="18" charset="0"/>
                <a:cs typeface="Times New Roman" pitchFamily="18" charset="0"/>
              </a:rPr>
              <a:t> from sklearn.model_selection </a:t>
            </a:r>
          </a:p>
          <a:p>
            <a:pPr algn="just"/>
            <a:r>
              <a:rPr lang="en-US" sz="2000" dirty="0">
                <a:latin typeface="Times New Roman" pitchFamily="18" charset="0"/>
                <a:cs typeface="Times New Roman" pitchFamily="18" charset="0"/>
              </a:rPr>
              <a:t>import train_test_split </a:t>
            </a:r>
          </a:p>
          <a:p>
            <a:pPr algn="just"/>
            <a:r>
              <a:rPr lang="en-US" sz="2000" dirty="0">
                <a:latin typeface="Times New Roman" pitchFamily="18" charset="0"/>
                <a:cs typeface="Times New Roman" pitchFamily="18" charset="0"/>
              </a:rPr>
              <a:t>from sklearn.linear_model</a:t>
            </a:r>
          </a:p>
          <a:p>
            <a:pPr algn="just"/>
            <a:r>
              <a:rPr lang="en-US" sz="2000" dirty="0">
                <a:latin typeface="Times New Roman" pitchFamily="18" charset="0"/>
                <a:cs typeface="Times New Roman" pitchFamily="18" charset="0"/>
              </a:rPr>
              <a:t> import LinearRegression </a:t>
            </a:r>
          </a:p>
          <a:p>
            <a:pPr algn="just"/>
            <a:r>
              <a:rPr lang="en-US" sz="2000" dirty="0">
                <a:latin typeface="Times New Roman" pitchFamily="18" charset="0"/>
                <a:cs typeface="Times New Roman" pitchFamily="18" charset="0"/>
              </a:rPr>
              <a:t>from sklearn import metrics </a:t>
            </a:r>
          </a:p>
          <a:p>
            <a:pPr algn="just"/>
            <a:r>
              <a:rPr lang="en-US" sz="2000" dirty="0">
                <a:latin typeface="Times New Roman" pitchFamily="18" charset="0"/>
                <a:cs typeface="Times New Roman" pitchFamily="18" charset="0"/>
              </a:rPr>
              <a:t>from sklearn.metrics import r2_score </a:t>
            </a:r>
          </a:p>
          <a:p>
            <a:pPr algn="just"/>
            <a:r>
              <a:rPr lang="en-US" sz="2000" dirty="0">
                <a:latin typeface="Times New Roman" pitchFamily="18" charset="0"/>
                <a:cs typeface="Times New Roman" pitchFamily="18" charset="0"/>
              </a:rPr>
              <a:t>import statsmodels.api as sm</a:t>
            </a:r>
          </a:p>
        </p:txBody>
      </p:sp>
    </p:spTree>
    <p:extLst>
      <p:ext uri="{BB962C8B-B14F-4D97-AF65-F5344CB8AC3E}">
        <p14:creationId xmlns:p14="http://schemas.microsoft.com/office/powerpoint/2010/main" val="235052923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Example:</a:t>
            </a:r>
            <a:endParaRPr lang="en-US" dirty="0"/>
          </a:p>
        </p:txBody>
      </p:sp>
      <p:sp>
        <p:nvSpPr>
          <p:cNvPr id="3" name="Content Placeholder 2"/>
          <p:cNvSpPr>
            <a:spLocks noGrp="1"/>
          </p:cNvSpPr>
          <p:nvPr>
            <p:ph sz="quarter" idx="1"/>
          </p:nvPr>
        </p:nvSpPr>
        <p:spPr/>
        <p:txBody>
          <a:bodyPr>
            <a:normAutofit/>
          </a:bodyPr>
          <a:lstStyle/>
          <a:p>
            <a:r>
              <a:rPr lang="en-US" sz="2000" b="1" dirty="0">
                <a:latin typeface="Times New Roman" pitchFamily="18" charset="0"/>
                <a:cs typeface="Times New Roman" pitchFamily="18" charset="0"/>
              </a:rPr>
              <a:t>Load the Dataset:</a:t>
            </a:r>
          </a:p>
          <a:p>
            <a:r>
              <a:rPr lang="en-US" sz="2000" dirty="0">
                <a:latin typeface="Times New Roman" pitchFamily="18" charset="0"/>
                <a:cs typeface="Times New Roman" pitchFamily="18" charset="0"/>
              </a:rPr>
              <a:t>df = pd.read_csv(“Advertising.csv”)</a:t>
            </a:r>
          </a:p>
          <a:p>
            <a:pPr>
              <a:buNone/>
            </a:pPr>
            <a:endParaRPr lang="en-US" sz="2000" dirty="0"/>
          </a:p>
          <a:p>
            <a:r>
              <a:rPr lang="en-US" sz="2000" b="1" dirty="0">
                <a:latin typeface="Times New Roman" pitchFamily="18" charset="0"/>
                <a:cs typeface="Times New Roman" pitchFamily="18" charset="0"/>
              </a:rPr>
              <a:t>Understand the Dataset and Describe it:</a:t>
            </a:r>
          </a:p>
          <a:p>
            <a:r>
              <a:rPr lang="en-US" sz="2000" dirty="0">
                <a:latin typeface="Times New Roman" pitchFamily="18" charset="0"/>
                <a:cs typeface="Times New Roman" pitchFamily="18" charset="0"/>
              </a:rPr>
              <a:t>df.head()</a:t>
            </a:r>
          </a:p>
          <a:p>
            <a:r>
              <a:rPr lang="en-US" sz="2000" dirty="0"/>
              <a:t/>
            </a:r>
            <a:br>
              <a:rPr lang="en-US" sz="2000" dirty="0"/>
            </a:br>
            <a:r>
              <a:rPr lang="en-US" sz="2000" dirty="0"/>
              <a:t/>
            </a:r>
            <a:br>
              <a:rPr lang="en-US" sz="2000" dirty="0"/>
            </a:br>
            <a:endParaRPr lang="en-US" sz="2000" dirty="0">
              <a:latin typeface="Times New Roman" pitchFamily="18" charset="0"/>
              <a:cs typeface="Times New Roman" pitchFamily="18" charset="0"/>
            </a:endParaRPr>
          </a:p>
        </p:txBody>
      </p:sp>
      <p:pic>
        <p:nvPicPr>
          <p:cNvPr id="4" name="Picture 3" descr="MLR2.png"/>
          <p:cNvPicPr>
            <a:picLocks noChangeAspect="1"/>
          </p:cNvPicPr>
          <p:nvPr/>
        </p:nvPicPr>
        <p:blipFill>
          <a:blip r:embed="rId2"/>
          <a:stretch>
            <a:fillRect/>
          </a:stretch>
        </p:blipFill>
        <p:spPr>
          <a:xfrm>
            <a:off x="1524000" y="3962400"/>
            <a:ext cx="9144000" cy="1981200"/>
          </a:xfrm>
          <a:prstGeom prst="rect">
            <a:avLst/>
          </a:prstGeom>
        </p:spPr>
      </p:pic>
    </p:spTree>
    <p:extLst>
      <p:ext uri="{BB962C8B-B14F-4D97-AF65-F5344CB8AC3E}">
        <p14:creationId xmlns:p14="http://schemas.microsoft.com/office/powerpoint/2010/main" val="234917612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Example:</a:t>
            </a:r>
            <a:endParaRPr lang="en-US" dirty="0"/>
          </a:p>
        </p:txBody>
      </p:sp>
      <p:sp>
        <p:nvSpPr>
          <p:cNvPr id="3" name="Content Placeholder 2"/>
          <p:cNvSpPr>
            <a:spLocks noGrp="1"/>
          </p:cNvSpPr>
          <p:nvPr>
            <p:ph sz="quarter" idx="1"/>
          </p:nvPr>
        </p:nvSpPr>
        <p:spPr/>
        <p:txBody>
          <a:bodyPr>
            <a:normAutofit/>
          </a:bodyPr>
          <a:lstStyle/>
          <a:p>
            <a:r>
              <a:rPr lang="en-US" sz="2000" b="1" dirty="0">
                <a:latin typeface="Times New Roman" pitchFamily="18" charset="0"/>
                <a:cs typeface="Times New Roman" pitchFamily="18" charset="0"/>
              </a:rPr>
              <a:t>Drop the first column unnamed since we don’t need them:</a:t>
            </a:r>
          </a:p>
          <a:p>
            <a:pPr algn="just"/>
            <a:r>
              <a:rPr lang="en-US" sz="2000" dirty="0">
                <a:latin typeface="Times New Roman" pitchFamily="18" charset="0"/>
                <a:cs typeface="Times New Roman" pitchFamily="18" charset="0"/>
              </a:rPr>
              <a:t>df = df.drop([‘Unnamed: 0’], axis=1) </a:t>
            </a:r>
          </a:p>
          <a:p>
            <a:pPr algn="just"/>
            <a:r>
              <a:rPr lang="en-US" sz="2000" dirty="0">
                <a:latin typeface="Times New Roman" pitchFamily="18" charset="0"/>
                <a:cs typeface="Times New Roman" pitchFamily="18" charset="0"/>
              </a:rPr>
              <a:t>df.info()</a:t>
            </a:r>
          </a:p>
          <a:p>
            <a:pPr algn="just"/>
            <a:endParaRPr lang="en-US" sz="2000" dirty="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p:txBody>
      </p:sp>
      <p:pic>
        <p:nvPicPr>
          <p:cNvPr id="4" name="Picture 3" descr="MLR4.png"/>
          <p:cNvPicPr>
            <a:picLocks noChangeAspect="1"/>
          </p:cNvPicPr>
          <p:nvPr/>
        </p:nvPicPr>
        <p:blipFill>
          <a:blip r:embed="rId2"/>
          <a:stretch>
            <a:fillRect/>
          </a:stretch>
        </p:blipFill>
        <p:spPr>
          <a:xfrm>
            <a:off x="1524000" y="2971800"/>
            <a:ext cx="9144000" cy="2895600"/>
          </a:xfrm>
          <a:prstGeom prst="rect">
            <a:avLst/>
          </a:prstGeom>
        </p:spPr>
      </p:pic>
    </p:spTree>
    <p:extLst>
      <p:ext uri="{BB962C8B-B14F-4D97-AF65-F5344CB8AC3E}">
        <p14:creationId xmlns:p14="http://schemas.microsoft.com/office/powerpoint/2010/main" val="391238305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Example:</a:t>
            </a:r>
            <a:endParaRPr lang="en-US" dirty="0"/>
          </a:p>
        </p:txBody>
      </p:sp>
      <p:sp>
        <p:nvSpPr>
          <p:cNvPr id="3" name="Content Placeholder 2"/>
          <p:cNvSpPr>
            <a:spLocks noGrp="1"/>
          </p:cNvSpPr>
          <p:nvPr>
            <p:ph sz="quarter" idx="1"/>
          </p:nvPr>
        </p:nvSpPr>
        <p:spPr/>
        <p:txBody>
          <a:bodyPr>
            <a:normAutofit/>
          </a:bodyPr>
          <a:lstStyle/>
          <a:p>
            <a:r>
              <a:rPr lang="en-US" sz="2000" dirty="0">
                <a:latin typeface="Times New Roman" pitchFamily="18" charset="0"/>
                <a:cs typeface="Times New Roman" pitchFamily="18" charset="0"/>
              </a:rPr>
              <a:t>Dataset contains four columns , 200 registers and no missing values.</a:t>
            </a:r>
          </a:p>
          <a:p>
            <a:r>
              <a:rPr lang="en-US" sz="2000" dirty="0">
                <a:latin typeface="Times New Roman" pitchFamily="18" charset="0"/>
                <a:cs typeface="Times New Roman" pitchFamily="18" charset="0"/>
              </a:rPr>
              <a:t>Visualize the relationship between independent and target variables.</a:t>
            </a:r>
          </a:p>
          <a:p>
            <a:endParaRPr lang="en-US" sz="2000" dirty="0">
              <a:latin typeface="Times New Roman" pitchFamily="18" charset="0"/>
              <a:cs typeface="Times New Roman" pitchFamily="18" charset="0"/>
            </a:endParaRPr>
          </a:p>
          <a:p>
            <a:pPr lvl="1"/>
            <a:r>
              <a:rPr lang="en-US" sz="1800" dirty="0">
                <a:latin typeface="Times New Roman" pitchFamily="18" charset="0"/>
                <a:cs typeface="Times New Roman" pitchFamily="18" charset="0"/>
              </a:rPr>
              <a:t>sns.pairplot(df)</a:t>
            </a:r>
          </a:p>
          <a:p>
            <a:r>
              <a:rPr lang="en-US" sz="2000" dirty="0"/>
              <a:t/>
            </a:r>
            <a:br>
              <a:rPr lang="en-US" sz="2000" dirty="0"/>
            </a:br>
            <a:endParaRPr lang="en-US" sz="2000" dirty="0">
              <a:latin typeface="Times New Roman" pitchFamily="18" charset="0"/>
              <a:cs typeface="Times New Roman" pitchFamily="18" charset="0"/>
            </a:endParaRPr>
          </a:p>
        </p:txBody>
      </p:sp>
      <p:pic>
        <p:nvPicPr>
          <p:cNvPr id="4" name="Picture 3" descr="MLR_pairplot.png"/>
          <p:cNvPicPr>
            <a:picLocks noChangeAspect="1"/>
          </p:cNvPicPr>
          <p:nvPr/>
        </p:nvPicPr>
        <p:blipFill>
          <a:blip r:embed="rId2"/>
          <a:stretch>
            <a:fillRect/>
          </a:stretch>
        </p:blipFill>
        <p:spPr>
          <a:xfrm>
            <a:off x="1981201" y="3048000"/>
            <a:ext cx="8308483" cy="3276600"/>
          </a:xfrm>
          <a:prstGeom prst="rect">
            <a:avLst/>
          </a:prstGeom>
        </p:spPr>
      </p:pic>
    </p:spTree>
    <p:extLst>
      <p:ext uri="{BB962C8B-B14F-4D97-AF65-F5344CB8AC3E}">
        <p14:creationId xmlns:p14="http://schemas.microsoft.com/office/powerpoint/2010/main" val="85119509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Example:</a:t>
            </a:r>
            <a:endParaRPr lang="en-US" dirty="0"/>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a:latin typeface="Times New Roman" pitchFamily="18" charset="0"/>
                <a:cs typeface="Times New Roman" pitchFamily="18" charset="0"/>
              </a:rPr>
              <a:t>The relationship between TV and sales is very strong .</a:t>
            </a:r>
          </a:p>
          <a:p>
            <a:pPr algn="just">
              <a:lnSpc>
                <a:spcPct val="150000"/>
              </a:lnSpc>
              <a:spcBef>
                <a:spcPts val="0"/>
              </a:spcBef>
            </a:pPr>
            <a:r>
              <a:rPr lang="en-US" sz="2000" dirty="0">
                <a:latin typeface="Times New Roman" pitchFamily="18" charset="0"/>
                <a:cs typeface="Times New Roman" pitchFamily="18" charset="0"/>
              </a:rPr>
              <a:t>There is some trend between radio and sales , the relationship between newspaper and sales is non-existent.</a:t>
            </a:r>
          </a:p>
          <a:p>
            <a:pPr algn="just">
              <a:lnSpc>
                <a:spcPct val="150000"/>
              </a:lnSpc>
              <a:spcBef>
                <a:spcPts val="0"/>
              </a:spcBef>
            </a:pPr>
            <a:r>
              <a:rPr lang="en-US" sz="2000" dirty="0">
                <a:latin typeface="Times New Roman" pitchFamily="18" charset="0"/>
                <a:cs typeface="Times New Roman" pitchFamily="18" charset="0"/>
              </a:rPr>
              <a:t>It can be verified numerically through a correlation map.</a:t>
            </a:r>
          </a:p>
          <a:p>
            <a:pPr algn="just">
              <a:lnSpc>
                <a:spcPct val="150000"/>
              </a:lnSpc>
              <a:spcBef>
                <a:spcPts val="0"/>
              </a:spcBef>
            </a:pPr>
            <a:r>
              <a:rPr lang="en-US" sz="2000" dirty="0">
                <a:latin typeface="Times New Roman" pitchFamily="18" charset="0"/>
                <a:cs typeface="Times New Roman" pitchFamily="18" charset="0"/>
              </a:rPr>
              <a:t>mask = np.tril(df.corr()) </a:t>
            </a:r>
          </a:p>
          <a:p>
            <a:pPr algn="just">
              <a:lnSpc>
                <a:spcPct val="150000"/>
              </a:lnSpc>
              <a:spcBef>
                <a:spcPts val="0"/>
              </a:spcBef>
            </a:pPr>
            <a:r>
              <a:rPr lang="en-US" sz="2000" dirty="0">
                <a:latin typeface="Times New Roman" pitchFamily="18" charset="0"/>
                <a:cs typeface="Times New Roman" pitchFamily="18" charset="0"/>
              </a:rPr>
              <a:t>sns.heatmap(df.corr(), fmt=’.1g’, annot=True, cmap= ‘cool’, mask=mask)</a:t>
            </a:r>
          </a:p>
        </p:txBody>
      </p:sp>
    </p:spTree>
    <p:extLst>
      <p:ext uri="{BB962C8B-B14F-4D97-AF65-F5344CB8AC3E}">
        <p14:creationId xmlns:p14="http://schemas.microsoft.com/office/powerpoint/2010/main" val="333392714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Output:</a:t>
            </a:r>
            <a:endParaRPr lang="en-US" dirty="0">
              <a:latin typeface="Times New Roman" pitchFamily="18" charset="0"/>
              <a:cs typeface="Times New Roman" pitchFamily="18" charset="0"/>
            </a:endParaRPr>
          </a:p>
        </p:txBody>
      </p:sp>
      <p:pic>
        <p:nvPicPr>
          <p:cNvPr id="4" name="Content Placeholder 3" descr="Correlationmap.png"/>
          <p:cNvPicPr>
            <a:picLocks noGrp="1" noChangeAspect="1"/>
          </p:cNvPicPr>
          <p:nvPr>
            <p:ph sz="quarter" idx="1"/>
          </p:nvPr>
        </p:nvPicPr>
        <p:blipFill>
          <a:blip r:embed="rId2"/>
          <a:stretch>
            <a:fillRect/>
          </a:stretch>
        </p:blipFill>
        <p:spPr>
          <a:xfrm>
            <a:off x="3157071" y="1447800"/>
            <a:ext cx="6335059" cy="4572000"/>
          </a:xfrm>
        </p:spPr>
      </p:pic>
    </p:spTree>
    <p:extLst>
      <p:ext uri="{BB962C8B-B14F-4D97-AF65-F5344CB8AC3E}">
        <p14:creationId xmlns:p14="http://schemas.microsoft.com/office/powerpoint/2010/main" val="154406858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Example:</a:t>
            </a:r>
            <a:endParaRPr lang="en-US" dirty="0"/>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a:latin typeface="Times New Roman" pitchFamily="18" charset="0"/>
                <a:cs typeface="Times New Roman" pitchFamily="18" charset="0"/>
              </a:rPr>
              <a:t>The strongest positive correlation happens between sales and TV .</a:t>
            </a:r>
          </a:p>
          <a:p>
            <a:pPr algn="just">
              <a:lnSpc>
                <a:spcPct val="150000"/>
              </a:lnSpc>
              <a:spcBef>
                <a:spcPts val="0"/>
              </a:spcBef>
            </a:pPr>
            <a:r>
              <a:rPr lang="en-US" sz="2000" dirty="0">
                <a:latin typeface="Times New Roman" pitchFamily="18" charset="0"/>
                <a:cs typeface="Times New Roman" pitchFamily="18" charset="0"/>
              </a:rPr>
              <a:t>The relationship between sales and newspaper is close to 0.</a:t>
            </a:r>
          </a:p>
          <a:p>
            <a:pPr algn="just">
              <a:lnSpc>
                <a:spcPct val="150000"/>
              </a:lnSpc>
              <a:spcBef>
                <a:spcPts val="0"/>
              </a:spcBef>
            </a:pPr>
            <a:endParaRPr lang="en-US" sz="2000" dirty="0">
              <a:latin typeface="Times New Roman" pitchFamily="18" charset="0"/>
              <a:cs typeface="Times New Roman" pitchFamily="18" charset="0"/>
            </a:endParaRPr>
          </a:p>
          <a:p>
            <a:pPr algn="just">
              <a:lnSpc>
                <a:spcPct val="150000"/>
              </a:lnSpc>
              <a:spcBef>
                <a:spcPts val="0"/>
              </a:spcBef>
            </a:pPr>
            <a:r>
              <a:rPr lang="en-US" sz="2000" b="1" dirty="0">
                <a:latin typeface="Times New Roman" pitchFamily="18" charset="0"/>
                <a:cs typeface="Times New Roman" pitchFamily="18" charset="0"/>
              </a:rPr>
              <a:t>Select Features and Target Variable:</a:t>
            </a:r>
          </a:p>
          <a:p>
            <a:pPr algn="just">
              <a:lnSpc>
                <a:spcPct val="150000"/>
              </a:lnSpc>
              <a:spcBef>
                <a:spcPts val="0"/>
              </a:spcBef>
            </a:pPr>
            <a:r>
              <a:rPr lang="en-US" sz="2000" dirty="0">
                <a:latin typeface="Times New Roman" pitchFamily="18" charset="0"/>
                <a:cs typeface="Times New Roman" pitchFamily="18" charset="0"/>
              </a:rPr>
              <a:t>Divide the variables into two sets: dependent(or target variable “y”) and </a:t>
            </a:r>
          </a:p>
          <a:p>
            <a:pPr algn="just">
              <a:lnSpc>
                <a:spcPct val="150000"/>
              </a:lnSpc>
              <a:spcBef>
                <a:spcPts val="0"/>
              </a:spcBef>
            </a:pPr>
            <a:r>
              <a:rPr lang="en-US" sz="2000" dirty="0">
                <a:latin typeface="Times New Roman" pitchFamily="18" charset="0"/>
                <a:cs typeface="Times New Roman" pitchFamily="18" charset="0"/>
              </a:rPr>
              <a:t>Independent(or feature variable “X”).</a:t>
            </a:r>
          </a:p>
          <a:p>
            <a:pPr algn="just">
              <a:lnSpc>
                <a:spcPct val="150000"/>
              </a:lnSpc>
              <a:spcBef>
                <a:spcPts val="0"/>
              </a:spcBef>
            </a:pPr>
            <a:endParaRPr lang="en-US" sz="2000" dirty="0">
              <a:latin typeface="Times New Roman" pitchFamily="18" charset="0"/>
              <a:cs typeface="Times New Roman" pitchFamily="18" charset="0"/>
            </a:endParaRPr>
          </a:p>
          <a:p>
            <a:pPr algn="just">
              <a:lnSpc>
                <a:spcPct val="150000"/>
              </a:lnSpc>
              <a:spcBef>
                <a:spcPts val="0"/>
              </a:spcBef>
            </a:pPr>
            <a:r>
              <a:rPr lang="en-US" sz="2000" dirty="0">
                <a:latin typeface="Times New Roman" pitchFamily="18" charset="0"/>
                <a:cs typeface="Times New Roman" pitchFamily="18" charset="0"/>
              </a:rPr>
              <a:t>X = df.drop([‘sales’], axis=1) </a:t>
            </a:r>
          </a:p>
          <a:p>
            <a:pPr algn="just">
              <a:lnSpc>
                <a:spcPct val="150000"/>
              </a:lnSpc>
              <a:spcBef>
                <a:spcPts val="0"/>
              </a:spcBef>
            </a:pPr>
            <a:r>
              <a:rPr lang="en-US" sz="2000" dirty="0">
                <a:latin typeface="Times New Roman" pitchFamily="18" charset="0"/>
                <a:cs typeface="Times New Roman" pitchFamily="18" charset="0"/>
              </a:rPr>
              <a:t>y = df[‘sales’]</a:t>
            </a:r>
          </a:p>
        </p:txBody>
      </p:sp>
    </p:spTree>
    <p:extLst>
      <p:ext uri="{BB962C8B-B14F-4D97-AF65-F5344CB8AC3E}">
        <p14:creationId xmlns:p14="http://schemas.microsoft.com/office/powerpoint/2010/main" val="317072135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Example:</a:t>
            </a:r>
            <a:endParaRPr lang="en-US" dirty="0"/>
          </a:p>
        </p:txBody>
      </p:sp>
      <p:sp>
        <p:nvSpPr>
          <p:cNvPr id="3" name="Content Placeholder 2"/>
          <p:cNvSpPr>
            <a:spLocks noGrp="1"/>
          </p:cNvSpPr>
          <p:nvPr>
            <p:ph sz="quarter" idx="1"/>
          </p:nvPr>
        </p:nvSpPr>
        <p:spPr/>
        <p:txBody>
          <a:bodyPr>
            <a:normAutofit fontScale="92500"/>
          </a:bodyPr>
          <a:lstStyle/>
          <a:p>
            <a:pPr>
              <a:lnSpc>
                <a:spcPct val="150000"/>
              </a:lnSpc>
              <a:spcBef>
                <a:spcPts val="0"/>
              </a:spcBef>
            </a:pPr>
            <a:r>
              <a:rPr lang="en-US" sz="2000" b="1" dirty="0">
                <a:latin typeface="Times New Roman" pitchFamily="18" charset="0"/>
                <a:cs typeface="Times New Roman" pitchFamily="18" charset="0"/>
              </a:rPr>
              <a:t>Split the Dataset:</a:t>
            </a:r>
          </a:p>
          <a:p>
            <a:pPr>
              <a:lnSpc>
                <a:spcPct val="150000"/>
              </a:lnSpc>
              <a:spcBef>
                <a:spcPts val="0"/>
              </a:spcBef>
            </a:pPr>
            <a:r>
              <a:rPr lang="en-US" sz="2000" dirty="0">
                <a:latin typeface="Times New Roman" pitchFamily="18" charset="0"/>
                <a:cs typeface="Times New Roman" pitchFamily="18" charset="0"/>
              </a:rPr>
              <a:t>For understanding the model performance , the dataset is divided into training set and the testing set.</a:t>
            </a:r>
          </a:p>
          <a:p>
            <a:pPr>
              <a:lnSpc>
                <a:spcPct val="150000"/>
              </a:lnSpc>
              <a:spcBef>
                <a:spcPts val="0"/>
              </a:spcBef>
            </a:pPr>
            <a:r>
              <a:rPr lang="en-US" sz="2000" dirty="0">
                <a:latin typeface="Times New Roman" pitchFamily="18" charset="0"/>
                <a:cs typeface="Times New Roman" pitchFamily="18" charset="0"/>
              </a:rPr>
              <a:t>By splitting the dataset into two separate sets , we can train the model using one set and test the performance of the model using unseen data on the other one.</a:t>
            </a:r>
          </a:p>
          <a:p>
            <a:pPr>
              <a:lnSpc>
                <a:spcPct val="150000"/>
              </a:lnSpc>
              <a:spcBef>
                <a:spcPts val="0"/>
              </a:spcBef>
            </a:pPr>
            <a:r>
              <a:rPr lang="en-US" sz="2000" dirty="0">
                <a:latin typeface="Times New Roman" pitchFamily="18" charset="0"/>
                <a:cs typeface="Times New Roman" pitchFamily="18" charset="0"/>
              </a:rPr>
              <a:t>X_train, X_test, y_train, y_test = train_test_split(X, y, test_size=0.3, random_state=0)</a:t>
            </a:r>
          </a:p>
          <a:p>
            <a:pPr>
              <a:lnSpc>
                <a:spcPct val="150000"/>
              </a:lnSpc>
              <a:spcBef>
                <a:spcPts val="0"/>
              </a:spcBef>
            </a:pPr>
            <a:r>
              <a:rPr lang="en-US" sz="2000" dirty="0">
                <a:latin typeface="Times New Roman" pitchFamily="18" charset="0"/>
                <a:cs typeface="Times New Roman" pitchFamily="18" charset="0"/>
              </a:rPr>
              <a:t>The dataset is splitted into 70%train and 30%test.</a:t>
            </a:r>
          </a:p>
          <a:p>
            <a:pPr>
              <a:lnSpc>
                <a:spcPct val="150000"/>
              </a:lnSpc>
              <a:spcBef>
                <a:spcPts val="0"/>
              </a:spcBef>
            </a:pPr>
            <a:r>
              <a:rPr lang="en-US" sz="2000" dirty="0">
                <a:latin typeface="Times New Roman" pitchFamily="18" charset="0"/>
                <a:cs typeface="Times New Roman" pitchFamily="18" charset="0"/>
              </a:rPr>
              <a:t>The random_state parameter is used for initializing the internal random number generator.</a:t>
            </a:r>
          </a:p>
          <a:p>
            <a:pPr>
              <a:lnSpc>
                <a:spcPct val="150000"/>
              </a:lnSpc>
              <a:spcBef>
                <a:spcPts val="0"/>
              </a:spcBef>
            </a:pPr>
            <a:r>
              <a:rPr lang="en-US" sz="2000" dirty="0">
                <a:latin typeface="Times New Roman" pitchFamily="18" charset="0"/>
                <a:cs typeface="Times New Roman" pitchFamily="18" charset="0"/>
              </a:rPr>
              <a:t>If the random state is set to 0 . We can compare the output over multiple runs of the code using the same parameter.</a:t>
            </a:r>
            <a:r>
              <a:rPr lang="en-US" sz="2000" dirty="0"/>
              <a:t/>
            </a:r>
            <a:br>
              <a:rPr lang="en-US" sz="2000" dirty="0"/>
            </a:b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165032108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Example:</a:t>
            </a:r>
            <a:endParaRPr lang="en-US" dirty="0"/>
          </a:p>
        </p:txBody>
      </p:sp>
      <p:sp>
        <p:nvSpPr>
          <p:cNvPr id="3" name="Content Placeholder 2"/>
          <p:cNvSpPr>
            <a:spLocks noGrp="1"/>
          </p:cNvSpPr>
          <p:nvPr>
            <p:ph sz="quarter" idx="1"/>
          </p:nvPr>
        </p:nvSpPr>
        <p:spPr/>
        <p:txBody>
          <a:bodyPr>
            <a:normAutofit lnSpcReduction="10000"/>
          </a:bodyPr>
          <a:lstStyle/>
          <a:p>
            <a:pPr algn="just">
              <a:lnSpc>
                <a:spcPct val="150000"/>
              </a:lnSpc>
              <a:spcBef>
                <a:spcPts val="0"/>
              </a:spcBef>
            </a:pPr>
            <a:r>
              <a:rPr lang="en-US" sz="2000" dirty="0">
                <a:latin typeface="Times New Roman" pitchFamily="18" charset="0"/>
                <a:cs typeface="Times New Roman" pitchFamily="18" charset="0"/>
              </a:rPr>
              <a:t>print(X_train.shape,y_train.shape,X_test.shape,y_test.shape)</a:t>
            </a:r>
          </a:p>
          <a:p>
            <a:pPr algn="just">
              <a:lnSpc>
                <a:spcPct val="150000"/>
              </a:lnSpc>
              <a:spcBef>
                <a:spcPts val="0"/>
              </a:spcBef>
            </a:pPr>
            <a:r>
              <a:rPr lang="en-US" sz="2000" dirty="0">
                <a:latin typeface="Times New Roman" pitchFamily="18" charset="0"/>
                <a:cs typeface="Times New Roman" pitchFamily="18" charset="0"/>
              </a:rPr>
              <a:t/>
            </a:r>
            <a:br>
              <a:rPr lang="en-US" sz="2000" dirty="0">
                <a:latin typeface="Times New Roman" pitchFamily="18" charset="0"/>
                <a:cs typeface="Times New Roman" pitchFamily="18" charset="0"/>
              </a:rPr>
            </a:br>
            <a:endParaRPr lang="en-US" sz="2000" dirty="0">
              <a:latin typeface="Times New Roman" pitchFamily="18" charset="0"/>
              <a:cs typeface="Times New Roman" pitchFamily="18" charset="0"/>
            </a:endParaRPr>
          </a:p>
          <a:p>
            <a:pPr algn="just">
              <a:lnSpc>
                <a:spcPct val="150000"/>
              </a:lnSpc>
              <a:spcBef>
                <a:spcPts val="0"/>
              </a:spcBef>
            </a:pPr>
            <a:r>
              <a:rPr lang="en-US" sz="2000" dirty="0">
                <a:latin typeface="Times New Roman" pitchFamily="18" charset="0"/>
                <a:cs typeface="Times New Roman" pitchFamily="18" charset="0"/>
              </a:rPr>
              <a:t>From the output , we can observe the following:</a:t>
            </a:r>
          </a:p>
          <a:p>
            <a:pPr algn="just">
              <a:lnSpc>
                <a:spcPct val="150000"/>
              </a:lnSpc>
              <a:spcBef>
                <a:spcPts val="0"/>
              </a:spcBef>
            </a:pPr>
            <a:r>
              <a:rPr lang="en-US" sz="2000" dirty="0">
                <a:latin typeface="Times New Roman" pitchFamily="18" charset="0"/>
                <a:cs typeface="Times New Roman" pitchFamily="18" charset="0"/>
              </a:rPr>
              <a:t>2 datasets of 140 registers each, one with 3 independent variables and one with the target variable.</a:t>
            </a:r>
          </a:p>
          <a:p>
            <a:pPr algn="just">
              <a:lnSpc>
                <a:spcPct val="150000"/>
              </a:lnSpc>
              <a:spcBef>
                <a:spcPts val="0"/>
              </a:spcBef>
            </a:pPr>
            <a:r>
              <a:rPr lang="en-US" sz="2000" dirty="0">
                <a:latin typeface="Times New Roman" pitchFamily="18" charset="0"/>
                <a:cs typeface="Times New Roman" pitchFamily="18" charset="0"/>
              </a:rPr>
              <a:t>It will be used for training and producing the linear regression model.</a:t>
            </a:r>
          </a:p>
          <a:p>
            <a:pPr algn="just">
              <a:lnSpc>
                <a:spcPct val="150000"/>
              </a:lnSpc>
              <a:spcBef>
                <a:spcPts val="0"/>
              </a:spcBef>
            </a:pPr>
            <a:endParaRPr lang="en-US" sz="2000" dirty="0">
              <a:latin typeface="Times New Roman" pitchFamily="18" charset="0"/>
              <a:cs typeface="Times New Roman" pitchFamily="18" charset="0"/>
            </a:endParaRPr>
          </a:p>
          <a:p>
            <a:pPr algn="just">
              <a:lnSpc>
                <a:spcPct val="150000"/>
              </a:lnSpc>
              <a:spcBef>
                <a:spcPts val="0"/>
              </a:spcBef>
            </a:pPr>
            <a:r>
              <a:rPr lang="en-US" sz="2000" dirty="0">
                <a:latin typeface="Times New Roman" pitchFamily="18" charset="0"/>
                <a:cs typeface="Times New Roman" pitchFamily="18" charset="0"/>
              </a:rPr>
              <a:t>2 datasets of 60 registers each , one with 3 independent variables and one with the target variable , that will be used for testing the performance of the linear regression model.</a:t>
            </a:r>
          </a:p>
        </p:txBody>
      </p:sp>
      <p:pic>
        <p:nvPicPr>
          <p:cNvPr id="4" name="Picture 3" descr="Out1.png"/>
          <p:cNvPicPr>
            <a:picLocks noChangeAspect="1"/>
          </p:cNvPicPr>
          <p:nvPr/>
        </p:nvPicPr>
        <p:blipFill>
          <a:blip r:embed="rId2"/>
          <a:stretch>
            <a:fillRect/>
          </a:stretch>
        </p:blipFill>
        <p:spPr>
          <a:xfrm>
            <a:off x="2819400" y="1981200"/>
            <a:ext cx="7315200" cy="245242"/>
          </a:xfrm>
          <a:prstGeom prst="rect">
            <a:avLst/>
          </a:prstGeom>
        </p:spPr>
      </p:pic>
    </p:spTree>
    <p:extLst>
      <p:ext uri="{BB962C8B-B14F-4D97-AF65-F5344CB8AC3E}">
        <p14:creationId xmlns:p14="http://schemas.microsoft.com/office/powerpoint/2010/main" val="399994186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Build Model:</a:t>
            </a:r>
            <a:endParaRPr lang="en-US" dirty="0">
              <a:latin typeface="Times New Roman" pitchFamily="18" charset="0"/>
              <a:cs typeface="Times New Roman" pitchFamily="18" charset="0"/>
            </a:endParaRPr>
          </a:p>
        </p:txBody>
      </p:sp>
      <p:sp>
        <p:nvSpPr>
          <p:cNvPr id="3" name="Content Placeholder 2"/>
          <p:cNvSpPr>
            <a:spLocks noGrp="1"/>
          </p:cNvSpPr>
          <p:nvPr>
            <p:ph sz="quarter" idx="1"/>
          </p:nvPr>
        </p:nvSpPr>
        <p:spPr/>
        <p:txBody>
          <a:bodyPr>
            <a:normAutofit fontScale="92500" lnSpcReduction="10000"/>
          </a:bodyPr>
          <a:lstStyle/>
          <a:p>
            <a:pPr algn="just"/>
            <a:r>
              <a:rPr lang="en-US" sz="2000" dirty="0">
                <a:latin typeface="Times New Roman" pitchFamily="18" charset="0"/>
                <a:cs typeface="Times New Roman" pitchFamily="18" charset="0"/>
              </a:rPr>
              <a:t>mlr = LinearRegression()</a:t>
            </a:r>
          </a:p>
          <a:p>
            <a:pPr algn="just"/>
            <a:endParaRPr lang="en-US" sz="2000" dirty="0"/>
          </a:p>
          <a:p>
            <a:pPr algn="just"/>
            <a:r>
              <a:rPr lang="en-US" sz="2000" b="1" dirty="0">
                <a:latin typeface="Times New Roman" pitchFamily="18" charset="0"/>
                <a:cs typeface="Times New Roman" pitchFamily="18" charset="0"/>
              </a:rPr>
              <a:t>Train the Model:</a:t>
            </a:r>
          </a:p>
          <a:p>
            <a:pPr algn="just"/>
            <a:r>
              <a:rPr lang="en-US" sz="2000" dirty="0">
                <a:latin typeface="Times New Roman" pitchFamily="18" charset="0"/>
                <a:cs typeface="Times New Roman" pitchFamily="18" charset="0"/>
              </a:rPr>
              <a:t>The training data is fitted to the model and it denotes the training part of  the modelling process.</a:t>
            </a:r>
          </a:p>
          <a:p>
            <a:pPr algn="just"/>
            <a:r>
              <a:rPr lang="en-US" sz="2000" dirty="0">
                <a:latin typeface="Times New Roman" pitchFamily="18" charset="0"/>
                <a:cs typeface="Times New Roman" pitchFamily="18" charset="0"/>
              </a:rPr>
              <a:t>After it is trained , the model can be used to make predictions.</a:t>
            </a:r>
          </a:p>
          <a:p>
            <a:pPr algn="just"/>
            <a:endParaRPr lang="en-US" sz="2000" dirty="0">
              <a:latin typeface="Times New Roman" pitchFamily="18" charset="0"/>
              <a:cs typeface="Times New Roman" pitchFamily="18" charset="0"/>
            </a:endParaRPr>
          </a:p>
          <a:p>
            <a:pPr algn="just">
              <a:lnSpc>
                <a:spcPct val="160000"/>
              </a:lnSpc>
              <a:spcBef>
                <a:spcPts val="0"/>
              </a:spcBef>
            </a:pPr>
            <a:r>
              <a:rPr lang="en-US" sz="2000" dirty="0">
                <a:latin typeface="Times New Roman" pitchFamily="18" charset="0"/>
                <a:cs typeface="Times New Roman" pitchFamily="18" charset="0"/>
              </a:rPr>
              <a:t>mlr.fit(X_train, y_train)</a:t>
            </a:r>
          </a:p>
          <a:p>
            <a:pPr algn="just"/>
            <a:endParaRPr lang="en-US" sz="2000" dirty="0"/>
          </a:p>
          <a:p>
            <a:pPr algn="just"/>
            <a:r>
              <a:rPr lang="en-US" sz="2200" dirty="0">
                <a:latin typeface="Times New Roman" pitchFamily="18" charset="0"/>
                <a:cs typeface="Times New Roman" pitchFamily="18" charset="0"/>
              </a:rPr>
              <a:t>mlr.intercept_</a:t>
            </a:r>
          </a:p>
          <a:p>
            <a:r>
              <a:rPr lang="en-US" sz="2000" dirty="0"/>
              <a:t/>
            </a:r>
            <a:br>
              <a:rPr lang="en-US" sz="2000" dirty="0"/>
            </a:br>
            <a:r>
              <a:rPr lang="en-US" sz="2000" dirty="0"/>
              <a:t/>
            </a:r>
            <a:br>
              <a:rPr lang="en-US" sz="2000" dirty="0"/>
            </a:br>
            <a:r>
              <a:rPr lang="en-US" sz="2000" dirty="0"/>
              <a:t/>
            </a:r>
            <a:br>
              <a:rPr lang="en-US" sz="2000" dirty="0"/>
            </a:b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81026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2"/>
          </p:nvPr>
        </p:nvSpPr>
        <p:spPr>
          <a:xfrm>
            <a:off x="1295469" y="4293098"/>
            <a:ext cx="10544391" cy="760631"/>
          </a:xfrm>
        </p:spPr>
        <p:txBody>
          <a:bodyPr/>
          <a:lstStyle/>
          <a:p>
            <a:r>
              <a:rPr lang="en-US" dirty="0" smtClean="0"/>
              <a:t>Associate Partner for this Master Class</a:t>
            </a:r>
            <a:endParaRPr lang="en-US" dirty="0"/>
          </a:p>
        </p:txBody>
      </p:sp>
      <p:pic>
        <p:nvPicPr>
          <p:cNvPr id="5" name="Picture 8" descr="load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2313" y="1508787"/>
            <a:ext cx="9480131" cy="144016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372312" y="5421007"/>
            <a:ext cx="3049232" cy="452753"/>
          </a:xfrm>
          <a:prstGeom prst="rect">
            <a:avLst/>
          </a:prstGeom>
        </p:spPr>
        <p:txBody>
          <a:bodyPr wrap="none" lIns="82613" tIns="41307" rIns="82613" bIns="41307">
            <a:spAutoFit/>
          </a:bodyPr>
          <a:lstStyle/>
          <a:p>
            <a:r>
              <a:rPr lang="en-US" sz="2400" dirty="0"/>
              <a:t>https://apssdc.in/home/</a:t>
            </a:r>
          </a:p>
        </p:txBody>
      </p:sp>
    </p:spTree>
    <p:extLst>
      <p:ext uri="{BB962C8B-B14F-4D97-AF65-F5344CB8AC3E}">
        <p14:creationId xmlns:p14="http://schemas.microsoft.com/office/powerpoint/2010/main" val="2353471477"/>
      </p:ext>
    </p:extLst>
  </p:cSld>
  <p:clrMapOvr>
    <a:masterClrMapping/>
  </p:clrMapOvr>
  <mc:AlternateContent xmlns:mc="http://schemas.openxmlformats.org/markup-compatibility/2006" xmlns:p14="http://schemas.microsoft.com/office/powerpoint/2010/main">
    <mc:Choice Requires="p14">
      <p:transition spd="slow" p14:dur="2000" advTm="903"/>
    </mc:Choice>
    <mc:Fallback xmlns="">
      <p:transition spd="slow" advTm="903"/>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Example:</a:t>
            </a:r>
            <a:endParaRPr lang="en-US" dirty="0">
              <a:latin typeface="Times New Roman" pitchFamily="18" charset="0"/>
              <a:cs typeface="Times New Roman" pitchFamily="18" charset="0"/>
            </a:endParaRPr>
          </a:p>
        </p:txBody>
      </p:sp>
      <p:sp>
        <p:nvSpPr>
          <p:cNvPr id="3" name="Content Placeholder 2"/>
          <p:cNvSpPr>
            <a:spLocks noGrp="1"/>
          </p:cNvSpPr>
          <p:nvPr>
            <p:ph sz="quarter" idx="1"/>
          </p:nvPr>
        </p:nvSpPr>
        <p:spPr/>
        <p:txBody>
          <a:bodyPr>
            <a:normAutofit/>
          </a:bodyPr>
          <a:lstStyle/>
          <a:p>
            <a:r>
              <a:rPr lang="en-US" sz="2000" b="1" dirty="0">
                <a:latin typeface="Times New Roman" pitchFamily="18" charset="0"/>
                <a:cs typeface="Times New Roman" pitchFamily="18" charset="0"/>
              </a:rPr>
              <a:t>Print the values of the coefficients ß:</a:t>
            </a:r>
          </a:p>
          <a:p>
            <a:r>
              <a:rPr lang="en-US" sz="2000" dirty="0">
                <a:latin typeface="Times New Roman" pitchFamily="18" charset="0"/>
                <a:cs typeface="Times New Roman" pitchFamily="18" charset="0"/>
              </a:rPr>
              <a:t>coeff_df = pd.DataFrame(mlr.coef_, X.columns, columns =[‘Coefficient’]) coeff_df.</a:t>
            </a:r>
          </a:p>
          <a:p>
            <a:endParaRPr lang="en-US" sz="2000" b="1" dirty="0">
              <a:latin typeface="Times New Roman" pitchFamily="18" charset="0"/>
              <a:cs typeface="Times New Roman" pitchFamily="18" charset="0"/>
            </a:endParaRPr>
          </a:p>
          <a:p>
            <a:endParaRPr lang="en-US" sz="2000" b="1" dirty="0">
              <a:latin typeface="Times New Roman" pitchFamily="18" charset="0"/>
              <a:cs typeface="Times New Roman" pitchFamily="18" charset="0"/>
            </a:endParaRPr>
          </a:p>
        </p:txBody>
      </p:sp>
      <p:pic>
        <p:nvPicPr>
          <p:cNvPr id="4" name="Picture 3" descr="MLR_op2.png"/>
          <p:cNvPicPr>
            <a:picLocks noChangeAspect="1"/>
          </p:cNvPicPr>
          <p:nvPr/>
        </p:nvPicPr>
        <p:blipFill>
          <a:blip r:embed="rId2"/>
          <a:stretch>
            <a:fillRect/>
          </a:stretch>
        </p:blipFill>
        <p:spPr>
          <a:xfrm>
            <a:off x="1524000" y="2894670"/>
            <a:ext cx="9144000" cy="1829730"/>
          </a:xfrm>
          <a:prstGeom prst="rect">
            <a:avLst/>
          </a:prstGeom>
        </p:spPr>
      </p:pic>
    </p:spTree>
    <p:extLst>
      <p:ext uri="{BB962C8B-B14F-4D97-AF65-F5344CB8AC3E}">
        <p14:creationId xmlns:p14="http://schemas.microsoft.com/office/powerpoint/2010/main" val="302420262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Example:</a:t>
            </a:r>
            <a:endParaRPr lang="en-US" dirty="0"/>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a:latin typeface="Times New Roman" pitchFamily="18" charset="0"/>
                <a:cs typeface="Times New Roman" pitchFamily="18" charset="0"/>
              </a:rPr>
              <a:t>Sales value can be estimated based on different budget values of “TV” , “radio” and “newspaper”.</a:t>
            </a:r>
          </a:p>
          <a:p>
            <a:endParaRPr lang="en-US" sz="20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p:txBody>
      </p:sp>
      <p:pic>
        <p:nvPicPr>
          <p:cNvPr id="4" name="Picture 3" descr="Sales_value.png"/>
          <p:cNvPicPr>
            <a:picLocks noChangeAspect="1"/>
          </p:cNvPicPr>
          <p:nvPr/>
        </p:nvPicPr>
        <p:blipFill>
          <a:blip r:embed="rId2"/>
          <a:stretch>
            <a:fillRect/>
          </a:stretch>
        </p:blipFill>
        <p:spPr>
          <a:xfrm>
            <a:off x="1981200" y="2743201"/>
            <a:ext cx="8686800" cy="712221"/>
          </a:xfrm>
          <a:prstGeom prst="rect">
            <a:avLst/>
          </a:prstGeom>
        </p:spPr>
      </p:pic>
    </p:spTree>
    <p:extLst>
      <p:ext uri="{BB962C8B-B14F-4D97-AF65-F5344CB8AC3E}">
        <p14:creationId xmlns:p14="http://schemas.microsoft.com/office/powerpoint/2010/main" val="404365965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Example:</a:t>
            </a:r>
            <a:endParaRPr lang="en-US" dirty="0"/>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a:latin typeface="Times New Roman" pitchFamily="18" charset="0"/>
                <a:cs typeface="Times New Roman" pitchFamily="18" charset="0"/>
              </a:rPr>
              <a:t>For example, if we determine a budget value of 50 for TV, 30 for radio and 10 for newspaper, the estimated value of “sales” will be:</a:t>
            </a:r>
          </a:p>
          <a:p>
            <a:pPr algn="just">
              <a:lnSpc>
                <a:spcPct val="150000"/>
              </a:lnSpc>
              <a:spcBef>
                <a:spcPts val="0"/>
              </a:spcBef>
            </a:pPr>
            <a:endParaRPr lang="en-US" sz="2000" dirty="0">
              <a:latin typeface="Times New Roman" pitchFamily="18" charset="0"/>
              <a:cs typeface="Times New Roman" pitchFamily="18" charset="0"/>
            </a:endParaRPr>
          </a:p>
          <a:p>
            <a:pPr algn="just">
              <a:lnSpc>
                <a:spcPct val="150000"/>
              </a:lnSpc>
              <a:spcBef>
                <a:spcPts val="0"/>
              </a:spcBef>
            </a:pPr>
            <a:r>
              <a:rPr lang="en-US" sz="2000" dirty="0">
                <a:latin typeface="Times New Roman" pitchFamily="18" charset="0"/>
                <a:cs typeface="Times New Roman" pitchFamily="18" charset="0"/>
              </a:rPr>
              <a:t>example = [50, 30, 10] </a:t>
            </a:r>
          </a:p>
          <a:p>
            <a:pPr algn="just">
              <a:lnSpc>
                <a:spcPct val="150000"/>
              </a:lnSpc>
              <a:spcBef>
                <a:spcPts val="0"/>
              </a:spcBef>
            </a:pPr>
            <a:r>
              <a:rPr lang="en-US" sz="2000" dirty="0">
                <a:latin typeface="Times New Roman" pitchFamily="18" charset="0"/>
                <a:cs typeface="Times New Roman" pitchFamily="18" charset="0"/>
              </a:rPr>
              <a:t>output = mlr.intercept_ + sum(example*mlr.coef_)</a:t>
            </a:r>
          </a:p>
          <a:p>
            <a:pPr algn="just">
              <a:lnSpc>
                <a:spcPct val="150000"/>
              </a:lnSpc>
              <a:spcBef>
                <a:spcPts val="0"/>
              </a:spcBef>
            </a:pPr>
            <a:r>
              <a:rPr lang="en-US" sz="2000" dirty="0">
                <a:latin typeface="Times New Roman" pitchFamily="18" charset="0"/>
                <a:cs typeface="Times New Roman" pitchFamily="18" charset="0"/>
              </a:rPr>
              <a:t> output</a:t>
            </a:r>
          </a:p>
          <a:p>
            <a:endParaRPr lang="en-US" sz="20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p:txBody>
      </p:sp>
      <p:pic>
        <p:nvPicPr>
          <p:cNvPr id="4" name="Picture 3" descr="MLR5.png"/>
          <p:cNvPicPr>
            <a:picLocks noChangeAspect="1"/>
          </p:cNvPicPr>
          <p:nvPr/>
        </p:nvPicPr>
        <p:blipFill>
          <a:blip r:embed="rId2"/>
          <a:stretch>
            <a:fillRect/>
          </a:stretch>
        </p:blipFill>
        <p:spPr>
          <a:xfrm>
            <a:off x="1905000" y="4724401"/>
            <a:ext cx="8362950" cy="295275"/>
          </a:xfrm>
          <a:prstGeom prst="rect">
            <a:avLst/>
          </a:prstGeom>
        </p:spPr>
      </p:pic>
    </p:spTree>
    <p:extLst>
      <p:ext uri="{BB962C8B-B14F-4D97-AF65-F5344CB8AC3E}">
        <p14:creationId xmlns:p14="http://schemas.microsoft.com/office/powerpoint/2010/main" val="374433974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152400"/>
            <a:ext cx="7772400" cy="838200"/>
          </a:xfrm>
        </p:spPr>
        <p:txBody>
          <a:bodyPr>
            <a:normAutofit fontScale="90000"/>
          </a:bodyPr>
          <a:lstStyle/>
          <a:p>
            <a:r>
              <a:rPr lang="en-US" sz="4400" dirty="0"/>
              <a:t/>
            </a:r>
            <a:br>
              <a:rPr lang="en-US" sz="4400" dirty="0"/>
            </a:br>
            <a:r>
              <a:rPr lang="en-US" sz="4400" dirty="0">
                <a:latin typeface="Times New Roman" pitchFamily="18" charset="0"/>
                <a:cs typeface="Times New Roman" pitchFamily="18" charset="0"/>
              </a:rPr>
              <a:t/>
            </a:r>
            <a:br>
              <a:rPr lang="en-US" sz="4400" dirty="0">
                <a:latin typeface="Times New Roman" pitchFamily="18" charset="0"/>
                <a:cs typeface="Times New Roman" pitchFamily="18" charset="0"/>
              </a:rPr>
            </a:br>
            <a:r>
              <a:rPr lang="en-US" sz="4400" dirty="0">
                <a:latin typeface="Times New Roman" pitchFamily="18" charset="0"/>
                <a:cs typeface="Times New Roman" pitchFamily="18" charset="0"/>
              </a:rPr>
              <a:t>Test Model:</a:t>
            </a:r>
          </a:p>
        </p:txBody>
      </p:sp>
      <p:sp>
        <p:nvSpPr>
          <p:cNvPr id="3" name="Content Placeholder 2"/>
          <p:cNvSpPr>
            <a:spLocks noGrp="1"/>
          </p:cNvSpPr>
          <p:nvPr>
            <p:ph sz="quarter" idx="1"/>
          </p:nvPr>
        </p:nvSpPr>
        <p:spPr>
          <a:xfrm>
            <a:off x="2438400" y="990600"/>
            <a:ext cx="7772400" cy="5029200"/>
          </a:xfrm>
        </p:spPr>
        <p:txBody>
          <a:bodyPr>
            <a:normAutofit/>
          </a:bodyPr>
          <a:lstStyle/>
          <a:p>
            <a:pPr algn="just">
              <a:lnSpc>
                <a:spcPct val="150000"/>
              </a:lnSpc>
              <a:spcBef>
                <a:spcPts val="0"/>
              </a:spcBef>
            </a:pPr>
            <a:r>
              <a:rPr lang="en-US" sz="2000" dirty="0">
                <a:latin typeface="Times New Roman" pitchFamily="18" charset="0"/>
                <a:cs typeface="Times New Roman" pitchFamily="18" charset="0"/>
              </a:rPr>
              <a:t>A test dataset is a dataset that is independent of the training dataset:</a:t>
            </a:r>
          </a:p>
          <a:p>
            <a:pPr algn="just">
              <a:lnSpc>
                <a:spcPct val="150000"/>
              </a:lnSpc>
              <a:spcBef>
                <a:spcPts val="0"/>
              </a:spcBef>
            </a:pPr>
            <a:r>
              <a:rPr lang="en-US" sz="2000" dirty="0">
                <a:latin typeface="Times New Roman" pitchFamily="18" charset="0"/>
                <a:cs typeface="Times New Roman" pitchFamily="18" charset="0"/>
              </a:rPr>
              <a:t>This test dataset is the unseen data set for your model which will help you have a better view of its ability to generalize:</a:t>
            </a:r>
          </a:p>
          <a:p>
            <a:pPr algn="just">
              <a:lnSpc>
                <a:spcPct val="150000"/>
              </a:lnSpc>
              <a:spcBef>
                <a:spcPts val="0"/>
              </a:spcBef>
            </a:pPr>
            <a:endParaRPr lang="en-US" sz="2000" dirty="0">
              <a:latin typeface="Times New Roman" pitchFamily="18" charset="0"/>
              <a:cs typeface="Times New Roman" pitchFamily="18" charset="0"/>
            </a:endParaRPr>
          </a:p>
          <a:p>
            <a:pPr algn="just">
              <a:lnSpc>
                <a:spcPct val="150000"/>
              </a:lnSpc>
              <a:spcBef>
                <a:spcPts val="0"/>
              </a:spcBef>
            </a:pPr>
            <a:r>
              <a:rPr lang="en-US" sz="2000" dirty="0">
                <a:latin typeface="Times New Roman" pitchFamily="18" charset="0"/>
                <a:cs typeface="Times New Roman" pitchFamily="18" charset="0"/>
              </a:rPr>
              <a:t>y_pred = mlr.predict(X_test)</a:t>
            </a:r>
          </a:p>
          <a:p>
            <a:r>
              <a:rPr lang="en-US" sz="2000" dirty="0"/>
              <a:t/>
            </a:r>
            <a:br>
              <a:rPr lang="en-US" sz="2000" dirty="0"/>
            </a:b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98253507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Evaluate Performance:</a:t>
            </a:r>
            <a:endParaRPr lang="en-US" dirty="0">
              <a:latin typeface="Times New Roman" pitchFamily="18" charset="0"/>
              <a:cs typeface="Times New Roman" pitchFamily="18" charset="0"/>
            </a:endParaRPr>
          </a:p>
        </p:txBody>
      </p:sp>
      <p:sp>
        <p:nvSpPr>
          <p:cNvPr id="3" name="Content Placeholder 2"/>
          <p:cNvSpPr>
            <a:spLocks noGrp="1"/>
          </p:cNvSpPr>
          <p:nvPr>
            <p:ph sz="quarter" idx="1"/>
          </p:nvPr>
        </p:nvSpPr>
        <p:spPr/>
        <p:txBody>
          <a:bodyPr>
            <a:normAutofit/>
          </a:bodyPr>
          <a:lstStyle/>
          <a:p>
            <a:pPr>
              <a:lnSpc>
                <a:spcPct val="150000"/>
              </a:lnSpc>
              <a:spcBef>
                <a:spcPts val="0"/>
              </a:spcBef>
            </a:pPr>
            <a:r>
              <a:rPr lang="en-US" sz="2000" dirty="0">
                <a:latin typeface="Times New Roman" pitchFamily="18" charset="0"/>
                <a:cs typeface="Times New Roman" pitchFamily="18" charset="0"/>
              </a:rPr>
              <a:t>The quality of the model is estimated on how well the predictions match up against the actual values of the testing dataset:</a:t>
            </a:r>
          </a:p>
          <a:p>
            <a:pPr>
              <a:lnSpc>
                <a:spcPct val="150000"/>
              </a:lnSpc>
              <a:spcBef>
                <a:spcPts val="0"/>
              </a:spcBef>
            </a:pPr>
            <a:r>
              <a:rPr lang="en-US" sz="2000" dirty="0">
                <a:latin typeface="Times New Roman" pitchFamily="18" charset="0"/>
                <a:cs typeface="Times New Roman" pitchFamily="18" charset="0"/>
              </a:rPr>
              <a:t>print(‘Mean Absolute Error:’, metrics.mean_absolute_error(y_test, y_pred)) print(‘Mean Squared Error:’, metrics.mean_squared_error(y_test, y_pred)) print(‘Root Mean Squared Error:’, np.sqrt(metrics.mean_squared_error(y_test, y_pred))) </a:t>
            </a:r>
          </a:p>
          <a:p>
            <a:pPr>
              <a:lnSpc>
                <a:spcPct val="150000"/>
              </a:lnSpc>
              <a:spcBef>
                <a:spcPts val="0"/>
              </a:spcBef>
            </a:pPr>
            <a:r>
              <a:rPr lang="en-US" sz="2000" dirty="0">
                <a:latin typeface="Times New Roman" pitchFamily="18" charset="0"/>
                <a:cs typeface="Times New Roman" pitchFamily="18" charset="0"/>
              </a:rPr>
              <a:t>print(‘R Squared Score is:’, r2_score(y_test, y_pred))</a:t>
            </a:r>
          </a:p>
          <a:p>
            <a:endParaRPr lang="en-US" sz="20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p:txBody>
      </p:sp>
      <p:pic>
        <p:nvPicPr>
          <p:cNvPr id="4" name="Picture 3" descr="MLR_result.png"/>
          <p:cNvPicPr>
            <a:picLocks noChangeAspect="1"/>
          </p:cNvPicPr>
          <p:nvPr/>
        </p:nvPicPr>
        <p:blipFill>
          <a:blip r:embed="rId2"/>
          <a:stretch>
            <a:fillRect/>
          </a:stretch>
        </p:blipFill>
        <p:spPr>
          <a:xfrm>
            <a:off x="1828800" y="5029200"/>
            <a:ext cx="8610600" cy="1115786"/>
          </a:xfrm>
          <a:prstGeom prst="rect">
            <a:avLst/>
          </a:prstGeom>
        </p:spPr>
      </p:pic>
    </p:spTree>
    <p:extLst>
      <p:ext uri="{BB962C8B-B14F-4D97-AF65-F5344CB8AC3E}">
        <p14:creationId xmlns:p14="http://schemas.microsoft.com/office/powerpoint/2010/main" val="418567718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Advantages and Disadvantages:</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This type of  algorithmm help us to find the relationship between the various variables present in the dataset.</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helps  us in understanding the relation between the independent and the dependent variables.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91516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Disadvantages:</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They are a bit complex and require high levels of  mathematical calculation.</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is not easy to   interpret .</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contains some loss and error output which are not identical.</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They are not suitable for small datasets . They can be applied only on larger datasets.</a:t>
            </a:r>
          </a:p>
        </p:txBody>
      </p:sp>
    </p:spTree>
    <p:extLst>
      <p:ext uri="{BB962C8B-B14F-4D97-AF65-F5344CB8AC3E}">
        <p14:creationId xmlns:p14="http://schemas.microsoft.com/office/powerpoint/2010/main" val="429210254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Limitations:</a:t>
            </a:r>
            <a:endParaRPr lang="en-US" dirty="0"/>
          </a:p>
        </p:txBody>
      </p:sp>
      <p:sp>
        <p:nvSpPr>
          <p:cNvPr id="3" name="Content Placeholder 2"/>
          <p:cNvSpPr>
            <a:spLocks noGrp="1"/>
          </p:cNvSpPr>
          <p:nvPr>
            <p:ph sz="quarter" idx="1"/>
          </p:nvPr>
        </p:nvSpPr>
        <p:spPr/>
        <p:txBody>
          <a:bodyPr>
            <a:normAutofit/>
          </a:bodyPr>
          <a:lstStyle/>
          <a:p>
            <a:pPr algn="just"/>
            <a:r>
              <a:rPr lang="en-US" sz="2000" b="1" dirty="0">
                <a:latin typeface="Times New Roman" pitchFamily="18" charset="0"/>
                <a:cs typeface="Times New Roman" pitchFamily="18" charset="0"/>
              </a:rPr>
              <a:t>Mismeasurement: </a:t>
            </a:r>
            <a:r>
              <a:rPr lang="en-US" sz="2000" dirty="0">
                <a:latin typeface="Times New Roman" pitchFamily="18" charset="0"/>
                <a:cs typeface="Times New Roman" pitchFamily="18" charset="0"/>
              </a:rPr>
              <a:t>Factors might not be measured correctly.</a:t>
            </a:r>
          </a:p>
          <a:p>
            <a:pPr algn="just">
              <a:lnSpc>
                <a:spcPct val="160000"/>
              </a:lnSpc>
              <a:spcBef>
                <a:spcPts val="0"/>
              </a:spcBef>
            </a:pPr>
            <a:r>
              <a:rPr lang="en-US" sz="2000" dirty="0">
                <a:latin typeface="Times New Roman" pitchFamily="18" charset="0"/>
                <a:cs typeface="Times New Roman" pitchFamily="18" charset="0"/>
              </a:rPr>
              <a:t>For example , aptitude is difficult to measure and there are well known problems with IQ tests.</a:t>
            </a:r>
          </a:p>
          <a:p>
            <a:pPr algn="just">
              <a:lnSpc>
                <a:spcPct val="150000"/>
              </a:lnSpc>
              <a:spcBef>
                <a:spcPts val="0"/>
              </a:spcBef>
            </a:pPr>
            <a:r>
              <a:rPr lang="en-US" sz="2000" dirty="0">
                <a:latin typeface="Times New Roman" pitchFamily="18" charset="0"/>
                <a:cs typeface="Times New Roman" pitchFamily="18" charset="0"/>
              </a:rPr>
              <a:t>As a result , regression using IQ might not properly control for aptitude.</a:t>
            </a:r>
          </a:p>
          <a:p>
            <a:pPr algn="just">
              <a:lnSpc>
                <a:spcPct val="150000"/>
              </a:lnSpc>
              <a:spcBef>
                <a:spcPts val="0"/>
              </a:spcBef>
            </a:pPr>
            <a:endParaRPr lang="en-US" sz="2000" dirty="0">
              <a:latin typeface="Times New Roman" pitchFamily="18" charset="0"/>
              <a:cs typeface="Times New Roman" pitchFamily="18" charset="0"/>
            </a:endParaRPr>
          </a:p>
          <a:p>
            <a:pPr algn="just">
              <a:lnSpc>
                <a:spcPct val="150000"/>
              </a:lnSpc>
              <a:spcBef>
                <a:spcPts val="0"/>
              </a:spcBef>
            </a:pPr>
            <a:r>
              <a:rPr lang="en-US" sz="2000" b="1" dirty="0">
                <a:latin typeface="Times New Roman" pitchFamily="18" charset="0"/>
                <a:cs typeface="Times New Roman" pitchFamily="18" charset="0"/>
              </a:rPr>
              <a:t>Too limited a focus:</a:t>
            </a:r>
          </a:p>
          <a:p>
            <a:pPr algn="just">
              <a:lnSpc>
                <a:spcPct val="150000"/>
              </a:lnSpc>
              <a:spcBef>
                <a:spcPts val="0"/>
              </a:spcBef>
            </a:pPr>
            <a:r>
              <a:rPr lang="en-US" sz="2000" dirty="0">
                <a:latin typeface="Times New Roman" pitchFamily="18" charset="0"/>
                <a:cs typeface="Times New Roman" pitchFamily="18" charset="0"/>
              </a:rPr>
              <a:t>A regression coefficient provides information about only about how small changes in one variable relate to changes in other variable.</a:t>
            </a:r>
          </a:p>
          <a:p>
            <a:pPr algn="just">
              <a:lnSpc>
                <a:spcPct val="150000"/>
              </a:lnSpc>
              <a:spcBef>
                <a:spcPts val="0"/>
              </a:spcBef>
            </a:pPr>
            <a:r>
              <a:rPr lang="en-US" sz="2000" dirty="0">
                <a:latin typeface="Times New Roman" pitchFamily="18" charset="0"/>
                <a:cs typeface="Times New Roman" pitchFamily="18" charset="0"/>
              </a:rPr>
              <a:t>For eg , it will show how a small change in education will affect the earnings but it will not allow the researcher to generalize about the effect of large changes.</a:t>
            </a:r>
          </a:p>
        </p:txBody>
      </p:sp>
    </p:spTree>
    <p:extLst>
      <p:ext uri="{BB962C8B-B14F-4D97-AF65-F5344CB8AC3E}">
        <p14:creationId xmlns:p14="http://schemas.microsoft.com/office/powerpoint/2010/main" val="137599884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Multiple Linear Regression:</a:t>
            </a:r>
            <a:endParaRPr lang="en-IN" dirty="0"/>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Simple linear regression function allow us to make predictions about one variable based on the information that is available about the other variable.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Linear regression algorithm can only be used when one has two continuous variables – an independent variable and a dependent variable.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independent variable is the parameter that is used to calculate the dependent variable.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 multiple  linear regression model can be extended to several explanatory variables.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035826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Multiple Linear Regression:</a:t>
            </a:r>
            <a:endParaRPr lang="en-IN" dirty="0"/>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There is a linear relationship between the dependent variable and the independent variable.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independent variables are not highly correlated with each other.</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Yi observations are selected independently and randomly from  the population.</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Residuals should be normally distributed with a mean of 0 and a variance of sigma.</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coefficient of determination(R – Squared) – It is a statistical metric and it is used to measure how much of the variation in the outcome can be explained by the variation in the independent variables.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15027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2"/>
          </p:nvPr>
        </p:nvSpPr>
        <p:spPr>
          <a:xfrm>
            <a:off x="1059990" y="1568437"/>
            <a:ext cx="10926729" cy="2044571"/>
          </a:xfrm>
        </p:spPr>
        <p:txBody>
          <a:bodyPr/>
          <a:lstStyle/>
          <a:p>
            <a:pPr algn="ctr"/>
            <a:r>
              <a:rPr lang="en" u="sng" dirty="0">
                <a:solidFill>
                  <a:srgbClr val="FF0000"/>
                </a:solidFill>
              </a:rPr>
              <a:t>What</a:t>
            </a:r>
            <a:r>
              <a:rPr lang="en" dirty="0"/>
              <a:t> U will </a:t>
            </a:r>
            <a:r>
              <a:rPr lang="en" u="sng" dirty="0">
                <a:solidFill>
                  <a:srgbClr val="FF0000"/>
                </a:solidFill>
              </a:rPr>
              <a:t>Learn</a:t>
            </a:r>
            <a:r>
              <a:rPr lang="en" dirty="0">
                <a:solidFill>
                  <a:srgbClr val="FF0000"/>
                </a:solidFill>
              </a:rPr>
              <a:t> </a:t>
            </a:r>
            <a:r>
              <a:rPr lang="en" dirty="0"/>
              <a:t>from 30 Days </a:t>
            </a:r>
            <a:r>
              <a:rPr lang="en" u="sng" dirty="0" smtClean="0">
                <a:solidFill>
                  <a:srgbClr val="FF0000"/>
                </a:solidFill>
              </a:rPr>
              <a:t>Data Science &amp; Analytics</a:t>
            </a:r>
            <a:r>
              <a:rPr lang="en" u="sng" dirty="0" smtClean="0"/>
              <a:t> </a:t>
            </a:r>
            <a:r>
              <a:rPr lang="en" dirty="0"/>
              <a:t>Master Class</a:t>
            </a:r>
            <a:endParaRPr lang="en-US" dirty="0"/>
          </a:p>
        </p:txBody>
      </p:sp>
    </p:spTree>
    <p:extLst>
      <p:ext uri="{BB962C8B-B14F-4D97-AF65-F5344CB8AC3E}">
        <p14:creationId xmlns:p14="http://schemas.microsoft.com/office/powerpoint/2010/main" val="4139775771"/>
      </p:ext>
    </p:extLst>
  </p:cSld>
  <p:clrMapOvr>
    <a:masterClrMapping/>
  </p:clrMapOvr>
  <mc:AlternateContent xmlns:mc="http://schemas.openxmlformats.org/markup-compatibility/2006" xmlns:p14="http://schemas.microsoft.com/office/powerpoint/2010/main">
    <mc:Choice Requires="p14">
      <p:transition spd="slow" p14:dur="2000" advTm="880"/>
    </mc:Choice>
    <mc:Fallback xmlns="">
      <p:transition spd="slow" advTm="880"/>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Multiple Linear Regression:</a:t>
            </a:r>
            <a:endParaRPr lang="en-IN" dirty="0"/>
          </a:p>
        </p:txBody>
      </p:sp>
      <p:sp>
        <p:nvSpPr>
          <p:cNvPr id="3" name="Content Placeholder 2"/>
          <p:cNvSpPr>
            <a:spLocks noGrp="1"/>
          </p:cNvSpPr>
          <p:nvPr>
            <p:ph sz="quarter" idx="1"/>
          </p:nvPr>
        </p:nvSpPr>
        <p:spPr/>
        <p:txBody>
          <a:bodyPr>
            <a:normAutofit lnSpcReduction="10000"/>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R^2 itself cannot be used to identify which predictors should be included in the model and which should be excluded.</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R^2 value can only vary between 0 and 1.</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value 0 indicates that the value cannot be predicted by any of the independent variables.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value 1 indicates that the outcome can be predicted without error from the independent variables.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When we interpret the results of multiple regression , beta coefficients are valid while holding all  other variables constant.</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output from a multiple regression can be displayed horizontally as an equation or it can be displayed vertically in a table form.</a:t>
            </a:r>
          </a:p>
          <a:p>
            <a:endParaRPr lang="en-US"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870272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How to Use Multiple Linear Regression:</a:t>
            </a:r>
            <a:endParaRPr lang="en-IN" dirty="0"/>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An analyst wants to know how the movement of market affects the price of  ExxonMobil(XOM).</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linear equation will have the value of  S and P.</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500 index as the independent variable or predictor and the price of XOM as the dependent variable.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There are various factors that affect the outcome of an event.</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price movement of  ExxonMobil , depends on just the performance of the overall market.</a:t>
            </a:r>
          </a:p>
        </p:txBody>
      </p:sp>
    </p:spTree>
    <p:extLst>
      <p:ext uri="{BB962C8B-B14F-4D97-AF65-F5344CB8AC3E}">
        <p14:creationId xmlns:p14="http://schemas.microsoft.com/office/powerpoint/2010/main" val="366793874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How to Use Multiple Linear </a:t>
            </a:r>
            <a:r>
              <a:rPr lang="en-US" dirty="0" smtClean="0">
                <a:latin typeface="Times New Roman" panose="02020603050405020304" pitchFamily="18" charset="0"/>
                <a:cs typeface="Times New Roman" panose="02020603050405020304" pitchFamily="18" charset="0"/>
              </a:rPr>
              <a:t>Regression?</a:t>
            </a:r>
            <a:endParaRPr lang="en-IN" dirty="0"/>
          </a:p>
        </p:txBody>
      </p:sp>
      <p:sp>
        <p:nvSpPr>
          <p:cNvPr id="3" name="Content Placeholder 2"/>
          <p:cNvSpPr>
            <a:spLocks noGrp="1"/>
          </p:cNvSpPr>
          <p:nvPr>
            <p:ph sz="quarter" idx="1"/>
          </p:nvPr>
        </p:nvSpPr>
        <p:spPr/>
        <p:txBody>
          <a:bodyPr/>
          <a:lstStyle/>
          <a:p>
            <a:pPr algn="just">
              <a:lnSpc>
                <a:spcPct val="150000"/>
              </a:lnSpc>
              <a:spcBef>
                <a:spcPts val="0"/>
              </a:spcBef>
            </a:pPr>
            <a:r>
              <a:rPr lang="en-US" sz="2000" dirty="0">
                <a:latin typeface="Times New Roman" panose="02020603050405020304" pitchFamily="18" charset="0"/>
                <a:cs typeface="Times New Roman" panose="02020603050405020304" pitchFamily="18" charset="0"/>
              </a:rPr>
              <a:t>There are other predictors such as price of oil , interest rates and the price movement of oil can affect the price of  XOM.</a:t>
            </a:r>
          </a:p>
          <a:p>
            <a:pPr algn="just">
              <a:lnSpc>
                <a:spcPct val="150000"/>
              </a:lnSpc>
              <a:spcBef>
                <a:spcPts val="0"/>
              </a:spcBef>
            </a:pPr>
            <a:r>
              <a:rPr lang="en-US" sz="2000" dirty="0">
                <a:latin typeface="Times New Roman" panose="02020603050405020304" pitchFamily="18" charset="0"/>
                <a:cs typeface="Times New Roman" panose="02020603050405020304" pitchFamily="18" charset="0"/>
              </a:rPr>
              <a:t>They also affect the stock prices of other oil companies.</a:t>
            </a:r>
          </a:p>
          <a:p>
            <a:pPr algn="just">
              <a:lnSpc>
                <a:spcPct val="150000"/>
              </a:lnSpc>
              <a:spcBef>
                <a:spcPts val="0"/>
              </a:spcBef>
            </a:pPr>
            <a:r>
              <a:rPr lang="en-US" sz="2000" dirty="0">
                <a:latin typeface="Times New Roman" panose="02020603050405020304" pitchFamily="18" charset="0"/>
                <a:cs typeface="Times New Roman" panose="02020603050405020304" pitchFamily="18" charset="0"/>
              </a:rPr>
              <a:t>In order to understand the relationship when two or more variables are present , multiple linear regression is used.	</a:t>
            </a:r>
            <a:endParaRPr lang="en-IN" sz="2000" dirty="0">
              <a:latin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35554285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How to Use Multiple Linear Regression?</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Multiple Linear Regression(MLR) is used to establish a mathematical relationship between several random variables.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This algorithm examines how multiple indepenedent variables are related to one dependent variable.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Once each of the independent factors has been determined to predict the dependent variable , the information on multiple variables can be used to create an accurate prediction on the level of effect they have on the outcome variable.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model creates a relationship in the form of a straight line that best approximates all the individual data points.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451021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How to Use Multiple Linear Regression?</a:t>
            </a:r>
            <a:endParaRPr lang="en-IN" dirty="0"/>
          </a:p>
        </p:txBody>
      </p:sp>
      <p:sp>
        <p:nvSpPr>
          <p:cNvPr id="3" name="Content Placeholder 2"/>
          <p:cNvSpPr>
            <a:spLocks noGrp="1"/>
          </p:cNvSpPr>
          <p:nvPr>
            <p:ph sz="quarter" idx="1"/>
          </p:nvPr>
        </p:nvSpPr>
        <p:spPr/>
        <p:txBody>
          <a:bodyPr>
            <a:normAutofit/>
          </a:bodyPr>
          <a:lstStyle/>
          <a:p>
            <a:r>
              <a:rPr lang="en-US" sz="2000" dirty="0" smtClean="0">
                <a:latin typeface="Times New Roman" panose="02020603050405020304" pitchFamily="18" charset="0"/>
                <a:cs typeface="Times New Roman" panose="02020603050405020304" pitchFamily="18" charset="0"/>
              </a:rPr>
              <a:t>When we see the Multiple Linear Regression(MLR) equation above , we can see that:</a:t>
            </a:r>
          </a:p>
          <a:p>
            <a:r>
              <a:rPr lang="en-US" sz="2000" dirty="0" smtClean="0">
                <a:latin typeface="Times New Roman" panose="02020603050405020304" pitchFamily="18" charset="0"/>
                <a:cs typeface="Times New Roman" panose="02020603050405020304" pitchFamily="18" charset="0"/>
              </a:rPr>
              <a:t>Yi = dependent variable – the price of XOM.</a:t>
            </a:r>
          </a:p>
          <a:p>
            <a:r>
              <a:rPr lang="en-US" sz="2000" dirty="0" smtClean="0">
                <a:latin typeface="Times New Roman" panose="02020603050405020304" pitchFamily="18" charset="0"/>
                <a:cs typeface="Times New Roman" panose="02020603050405020304" pitchFamily="18" charset="0"/>
              </a:rPr>
              <a:t>Xi1 = interest rates.</a:t>
            </a:r>
          </a:p>
          <a:p>
            <a:r>
              <a:rPr lang="en-US" sz="2000" dirty="0" smtClean="0">
                <a:latin typeface="Times New Roman" panose="02020603050405020304" pitchFamily="18" charset="0"/>
                <a:cs typeface="Times New Roman" panose="02020603050405020304" pitchFamily="18" charset="0"/>
              </a:rPr>
              <a:t>Xi2 = oil price.</a:t>
            </a:r>
          </a:p>
          <a:p>
            <a:r>
              <a:rPr lang="en-US" sz="2000" dirty="0" smtClean="0">
                <a:latin typeface="Times New Roman" panose="02020603050405020304" pitchFamily="18" charset="0"/>
                <a:cs typeface="Times New Roman" panose="02020603050405020304" pitchFamily="18" charset="0"/>
              </a:rPr>
              <a:t>Xi3 = value of  S and P 500 index.</a:t>
            </a:r>
          </a:p>
          <a:p>
            <a:r>
              <a:rPr lang="en-US" sz="2000" dirty="0" smtClean="0">
                <a:latin typeface="Times New Roman" panose="02020603050405020304" pitchFamily="18" charset="0"/>
                <a:cs typeface="Times New Roman" panose="02020603050405020304" pitchFamily="18" charset="0"/>
              </a:rPr>
              <a:t>Xi4 = price of oil features.</a:t>
            </a:r>
          </a:p>
          <a:p>
            <a:r>
              <a:rPr lang="en-US" sz="2000" dirty="0" smtClean="0">
                <a:latin typeface="Times New Roman" panose="02020603050405020304" pitchFamily="18" charset="0"/>
                <a:cs typeface="Times New Roman" panose="02020603050405020304" pitchFamily="18" charset="0"/>
              </a:rPr>
              <a:t>B0 = y-intercept at time 0.</a:t>
            </a:r>
          </a:p>
          <a:p>
            <a:r>
              <a:rPr lang="en-US" sz="2000" dirty="0" smtClean="0">
                <a:latin typeface="Times New Roman" panose="02020603050405020304" pitchFamily="18" charset="0"/>
                <a:cs typeface="Times New Roman" panose="02020603050405020304" pitchFamily="18" charset="0"/>
              </a:rPr>
              <a:t>B1 = Regression coefficient . It measures the unit change in the dependent variable.</a:t>
            </a:r>
          </a:p>
          <a:p>
            <a:r>
              <a:rPr lang="en-US" sz="2000" smtClean="0">
                <a:latin typeface="Times New Roman" panose="02020603050405020304" pitchFamily="18" charset="0"/>
                <a:cs typeface="Times New Roman" panose="02020603050405020304" pitchFamily="18" charset="0"/>
              </a:rPr>
              <a:t>When  xi1 changes , the change in XOM price when interest rates changes.</a:t>
            </a:r>
            <a:endParaRPr lang="en-IN"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285050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How to Use Multiple Linear Regression?</a:t>
            </a:r>
            <a:endParaRPr lang="en-IN" dirty="0"/>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B2 – coefficient value that measures a unit change in the dependent variable when xi2 changes – the change in XOM price when oil prices changes.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least squares estimates – B0,B1,B2 … Bp . These values are usually computed by statistical software.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Many different variables can be included in a regression model.</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Each independent variable is differentiated with a number – 1,2,3,4,…p.</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Multiple Regression model allows an analyst to predict an income based on the information provided on multiple explanatory variables.</a:t>
            </a:r>
          </a:p>
          <a:p>
            <a:pPr marL="0" indent="0" algn="just">
              <a:lnSpc>
                <a:spcPct val="150000"/>
              </a:lnSpc>
              <a:spcBef>
                <a:spcPts val="0"/>
              </a:spcBef>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968729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How to Use Multiple Linear Regression?</a:t>
            </a:r>
            <a:endParaRPr lang="en-IN" dirty="0"/>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Model is not perfectly accurate as each data point can differ slightly from the outcome predicted by the model.</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residual error , e is the difference between the actual outcome and the predicted outcome.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is included in the model to account for such slight variations.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If the price of other variables are held constant , then the price of  XOM will increase by 7.8% if the price of oil in the markets increases by 1%.</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 model also shows that the price of XOM will decrease by 1.5%  following a 1% rise in the interest rates.</a:t>
            </a:r>
          </a:p>
          <a:p>
            <a:pPr marL="0" indent="0" algn="just">
              <a:lnSpc>
                <a:spcPct val="150000"/>
              </a:lnSpc>
              <a:spcBef>
                <a:spcPts val="0"/>
              </a:spcBef>
              <a:buNone/>
            </a:pPr>
            <a:endParaRPr lang="en-US" sz="20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145538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How to Use Multiple Linear Regression?</a:t>
            </a:r>
            <a:endParaRPr lang="en-IN" dirty="0"/>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R^2 indicates that 86.5% of the variations in the stock price of  Exxon Mobil  can be explained by changes in the interest rate, oil price , oil futures and S and P 500 index.</a:t>
            </a:r>
          </a:p>
          <a:p>
            <a:endParaRPr lang="en-US"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696522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anose="02020603050405020304" pitchFamily="18" charset="0"/>
                <a:cs typeface="Times New Roman" panose="02020603050405020304" pitchFamily="18" charset="0"/>
              </a:rPr>
              <a:t>Difference Between Linear and Multiple Regression:</a:t>
            </a:r>
            <a:endParaRPr lang="en-IN" dirty="0"/>
          </a:p>
        </p:txBody>
      </p:sp>
      <p:sp>
        <p:nvSpPr>
          <p:cNvPr id="3" name="Content Placeholder 2"/>
          <p:cNvSpPr>
            <a:spLocks noGrp="1"/>
          </p:cNvSpPr>
          <p:nvPr>
            <p:ph sz="quarter" idx="1"/>
          </p:nvPr>
        </p:nvSpPr>
        <p:spPr/>
        <p:txBody>
          <a:bodyPr>
            <a:normAutofit/>
          </a:bodyPr>
          <a:lstStyle/>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Ordinary Least squares (OLS) method compares the response of a dependent variable with respect to some change in some explanatory variables.</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 dependent variable is rarely explained by only one variable.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An analyst uses multiple regression .</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It attempts to explain a dependent variable using more than one independent variable.</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Multiple regressions can be linear and nonlinear.</a:t>
            </a:r>
          </a:p>
          <a:p>
            <a:pPr algn="just">
              <a:lnSpc>
                <a:spcPct val="150000"/>
              </a:lnSpc>
              <a:spcBef>
                <a:spcPts val="0"/>
              </a:spcBef>
            </a:pPr>
            <a:r>
              <a:rPr lang="en-US" sz="2000" dirty="0" smtClean="0">
                <a:latin typeface="Times New Roman" panose="02020603050405020304" pitchFamily="18" charset="0"/>
                <a:cs typeface="Times New Roman" panose="02020603050405020304" pitchFamily="18" charset="0"/>
              </a:rPr>
              <a:t>These regression algorithms are based on the assumption that there is a  linear relationship between the dependent and the independent variables.</a:t>
            </a:r>
          </a:p>
          <a:p>
            <a:endParaRPr lang="en-US" sz="20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605724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Difference Between Linear and Multiple Regression:</a:t>
            </a:r>
            <a:endParaRPr lang="en-IN" dirty="0"/>
          </a:p>
        </p:txBody>
      </p:sp>
      <p:sp>
        <p:nvSpPr>
          <p:cNvPr id="3" name="Content Placeholder 2"/>
          <p:cNvSpPr>
            <a:spLocks noGrp="1"/>
          </p:cNvSpPr>
          <p:nvPr>
            <p:ph sz="quarter" idx="1"/>
          </p:nvPr>
        </p:nvSpPr>
        <p:spPr>
          <a:xfrm>
            <a:off x="1219200" y="1295400"/>
            <a:ext cx="10363200" cy="4724400"/>
          </a:xfrm>
        </p:spPr>
        <p:txBody>
          <a:bodyPr>
            <a:normAutofit/>
          </a:bodyPr>
          <a:lstStyle/>
          <a:p>
            <a:r>
              <a:rPr lang="en-US" sz="2000" dirty="0" smtClean="0">
                <a:latin typeface="Times New Roman" panose="02020603050405020304" pitchFamily="18" charset="0"/>
                <a:cs typeface="Times New Roman" panose="02020603050405020304" pitchFamily="18" charset="0"/>
              </a:rPr>
              <a:t>It is also based on the assumption that there is no correlation between the independent variables.</a:t>
            </a:r>
          </a:p>
          <a:p>
            <a:pPr marL="0" indent="0">
              <a:buNone/>
            </a:pPr>
            <a:endParaRPr lang="en-US"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471997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Equity</Template>
  <TotalTime>2765</TotalTime>
  <Words>5282</Words>
  <Application>Microsoft Office PowerPoint</Application>
  <PresentationFormat>Widescreen</PresentationFormat>
  <Paragraphs>579</Paragraphs>
  <Slides>105</Slides>
  <Notes>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105</vt:i4>
      </vt:variant>
    </vt:vector>
  </HeadingPairs>
  <TitlesOfParts>
    <vt:vector size="119" baseType="lpstr">
      <vt:lpstr>Arial</vt:lpstr>
      <vt:lpstr>Bebas Neue</vt:lpstr>
      <vt:lpstr>Calibri</vt:lpstr>
      <vt:lpstr>Fira Sans Extra Condensed SemiBold</vt:lpstr>
      <vt:lpstr>Fjalla One</vt:lpstr>
      <vt:lpstr>Franklin Gothic Book</vt:lpstr>
      <vt:lpstr>Itim</vt:lpstr>
      <vt:lpstr>Muli</vt:lpstr>
      <vt:lpstr>Perpetua</vt:lpstr>
      <vt:lpstr>Roboto</vt:lpstr>
      <vt:lpstr>Roboto Condensed Light</vt:lpstr>
      <vt:lpstr>Times New Roman</vt:lpstr>
      <vt:lpstr>Wingdings 2</vt:lpstr>
      <vt:lpstr>Equity</vt:lpstr>
      <vt:lpstr>PowerPoint Presentation</vt:lpstr>
      <vt:lpstr>30 Days  Python Master Class</vt:lpstr>
      <vt:lpstr>Python Master Class</vt:lpstr>
      <vt:lpstr>NANDHINI.S</vt:lpstr>
      <vt:lpstr>Pantech?</vt:lpstr>
      <vt:lpstr>What is Master Class ?</vt:lpstr>
      <vt:lpstr>Help 10 Million Students to Learn the Technology in Easy Way</vt:lpstr>
      <vt:lpstr>Associate Partner for this Master Class</vt:lpstr>
      <vt:lpstr>What U will Learn from 30 Days Data Science &amp; Analytics Master Class</vt:lpstr>
      <vt:lpstr>Python Learning Plan</vt:lpstr>
      <vt:lpstr>Day wise Learning Plan</vt:lpstr>
      <vt:lpstr>Day wise Learning Plan</vt:lpstr>
      <vt:lpstr>List of Projects for Demo in YouTube Live</vt:lpstr>
      <vt:lpstr>What you will get from this Free 30 Days Master Class?</vt:lpstr>
      <vt:lpstr>Ans : During the Live Class, organizer will post Google Form link in Live Chat. The Participants should submit the from on daily basis.  Minimum 25 Days Attendance is Required to get Free Master Class Participation Certificate.</vt:lpstr>
      <vt:lpstr> Sample Webinar Participation Certificate?</vt:lpstr>
      <vt:lpstr>https://www.pantechelearning.com/data-science-master-class/</vt:lpstr>
      <vt:lpstr>What is Internship????</vt:lpstr>
      <vt:lpstr>PowerPoint Presentation</vt:lpstr>
      <vt:lpstr>Pantech will make you to Create 10 Projects in Data Science &amp; Analytics in 30 Days</vt:lpstr>
      <vt:lpstr>1 Month Internship in Data Science</vt:lpstr>
      <vt:lpstr>What You Will Get???</vt:lpstr>
      <vt:lpstr>How to join in 1 month Internship</vt:lpstr>
      <vt:lpstr>Linear Regression</vt:lpstr>
      <vt:lpstr>Regression:</vt:lpstr>
      <vt:lpstr>Simple Linear Regression:</vt:lpstr>
      <vt:lpstr>Simple Linear Regression:</vt:lpstr>
      <vt:lpstr>Simple Linear Regression:</vt:lpstr>
      <vt:lpstr>Simple Linear Regression:</vt:lpstr>
      <vt:lpstr>Simple Linear Regression:</vt:lpstr>
      <vt:lpstr>Simple Linear Regression:</vt:lpstr>
      <vt:lpstr>Different Kinds Of Relationship:</vt:lpstr>
      <vt:lpstr>Different Kinds Of Relationship:</vt:lpstr>
      <vt:lpstr>Linear Regression Relationship:</vt:lpstr>
      <vt:lpstr>Applications:</vt:lpstr>
      <vt:lpstr>Advantages and Disadvantages:</vt:lpstr>
      <vt:lpstr>Regression:</vt:lpstr>
      <vt:lpstr>Regression:</vt:lpstr>
      <vt:lpstr>Regression:</vt:lpstr>
      <vt:lpstr>Regression:</vt:lpstr>
      <vt:lpstr>Cost Function Of Linear Regression:</vt:lpstr>
      <vt:lpstr>Cost Function Of Linear Regression:</vt:lpstr>
      <vt:lpstr>Cost Function Of  Linear Regression:</vt:lpstr>
      <vt:lpstr>Cost Function Of Linear Regression:</vt:lpstr>
      <vt:lpstr>Cost Function Of Linear Regression:</vt:lpstr>
      <vt:lpstr>Cost Function Of Linear Regression:</vt:lpstr>
      <vt:lpstr>Cost Function Of Linear Regression:</vt:lpstr>
      <vt:lpstr>Cost Function Of Linear Regression:</vt:lpstr>
      <vt:lpstr>Ordinary Least Squares(OLS):</vt:lpstr>
      <vt:lpstr>Ordinary Least Squares(OLS):</vt:lpstr>
      <vt:lpstr>Ordinary Least Squares(OLS):</vt:lpstr>
      <vt:lpstr>Gradient Descent:</vt:lpstr>
      <vt:lpstr>Gradient Descent:</vt:lpstr>
      <vt:lpstr>Gradient Descent:</vt:lpstr>
      <vt:lpstr>Gradient Descent:</vt:lpstr>
      <vt:lpstr>Gradient Descent:</vt:lpstr>
      <vt:lpstr>Gradient Descent:</vt:lpstr>
      <vt:lpstr>Gradient Descent:</vt:lpstr>
      <vt:lpstr>Gradient Descent:</vt:lpstr>
      <vt:lpstr>Multiple Linear Regression:</vt:lpstr>
      <vt:lpstr>Multiple Linear Regression:</vt:lpstr>
      <vt:lpstr>Why Multiple Linear Regression:(MLR)</vt:lpstr>
      <vt:lpstr>Multiple Linear Regression(MLR):</vt:lpstr>
      <vt:lpstr>Steps Of  Multivariate Regression Analysis:</vt:lpstr>
      <vt:lpstr>Steps Of  Multivariate Regression Analysis:</vt:lpstr>
      <vt:lpstr>Cost Function:</vt:lpstr>
      <vt:lpstr>   Multiple Linear Regression (MLR):</vt:lpstr>
      <vt:lpstr>   Multiple Linear Regression (MLR):</vt:lpstr>
      <vt:lpstr>Example:</vt:lpstr>
      <vt:lpstr>Example:</vt:lpstr>
      <vt:lpstr>Example:</vt:lpstr>
      <vt:lpstr>Example:</vt:lpstr>
      <vt:lpstr>Example:</vt:lpstr>
      <vt:lpstr>Example:</vt:lpstr>
      <vt:lpstr>Output:</vt:lpstr>
      <vt:lpstr>Example:</vt:lpstr>
      <vt:lpstr>Example:</vt:lpstr>
      <vt:lpstr>Example:</vt:lpstr>
      <vt:lpstr>Build Model:</vt:lpstr>
      <vt:lpstr>Example:</vt:lpstr>
      <vt:lpstr>Example:</vt:lpstr>
      <vt:lpstr>Example:</vt:lpstr>
      <vt:lpstr>  Test Model:</vt:lpstr>
      <vt:lpstr>Evaluate Performance:</vt:lpstr>
      <vt:lpstr>Advantages and Disadvantages:</vt:lpstr>
      <vt:lpstr>Disadvantages:</vt:lpstr>
      <vt:lpstr>Limitations:</vt:lpstr>
      <vt:lpstr>Multiple Linear Regression:</vt:lpstr>
      <vt:lpstr>Multiple Linear Regression:</vt:lpstr>
      <vt:lpstr>Multiple Linear Regression:</vt:lpstr>
      <vt:lpstr>How to Use Multiple Linear Regression:</vt:lpstr>
      <vt:lpstr>How to Use Multiple Linear Regression?</vt:lpstr>
      <vt:lpstr>How to Use Multiple Linear Regression?</vt:lpstr>
      <vt:lpstr>How to Use Multiple Linear Regression?</vt:lpstr>
      <vt:lpstr>How to Use Multiple Linear Regression?</vt:lpstr>
      <vt:lpstr>How to Use Multiple Linear Regression?</vt:lpstr>
      <vt:lpstr>How to Use Multiple Linear Regression?</vt:lpstr>
      <vt:lpstr>Difference Between Linear and Multiple Regression:</vt:lpstr>
      <vt:lpstr>Difference Between Linear and Multiple Regression:</vt:lpstr>
      <vt:lpstr>What makes Multiple Regression Multiple?</vt:lpstr>
      <vt:lpstr>Advantages Of Multiple Regression Over Simple OLS Regression:</vt:lpstr>
      <vt:lpstr>How We Can Make Multiple Regressions To Be Linear:</vt:lpstr>
      <vt:lpstr>Application Of Multiple Linear Regression Models In Finance:</vt:lpstr>
      <vt:lpstr>Limitations: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Regression</dc:title>
  <dc:creator>Murali</dc:creator>
  <cp:lastModifiedBy>lenovo</cp:lastModifiedBy>
  <cp:revision>181</cp:revision>
  <dcterms:created xsi:type="dcterms:W3CDTF">2006-08-16T00:00:00Z</dcterms:created>
  <dcterms:modified xsi:type="dcterms:W3CDTF">2022-03-27T12:23:19Z</dcterms:modified>
</cp:coreProperties>
</file>